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332" r:id="rId2"/>
    <p:sldId id="350" r:id="rId3"/>
    <p:sldId id="334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336" r:id="rId14"/>
    <p:sldId id="351" r:id="rId15"/>
    <p:sldId id="301" r:id="rId16"/>
    <p:sldId id="353" r:id="rId17"/>
    <p:sldId id="337" r:id="rId18"/>
    <p:sldId id="333" r:id="rId19"/>
  </p:sldIdLst>
  <p:sldSz cx="6858000" cy="9906000" type="A4"/>
  <p:notesSz cx="6858000" cy="9144000"/>
  <p:photoAlbum layout="4pic" frame="frameStyle2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CC0066"/>
    <a:srgbClr val="A95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1" d="100"/>
          <a:sy n="61" d="100"/>
        </p:scale>
        <p:origin x="2891" y="61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52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EE4DC-CC17-4EBB-A3FF-DBC14D2E7D49}" type="datetimeFigureOut">
              <a:rPr lang="en-US" smtClean="0"/>
              <a:t>12/12/2025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33F7E-BE13-470E-A0E4-25807558D6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787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EC8F82-7BAA-4196-BEBE-BE8AA4387D1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63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24E33-D270-49F7-A4DE-23DAC35692C0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99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7CD9F-C552-49CD-86F4-A670DFBD37FE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80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B2218-354C-4313-ACDC-AFB3BE569193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320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2B4BB-FDBE-4865-A10B-9B5FCC498ABE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319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CF346-9639-4E2F-8C62-010466636CF5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251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0D52B-3485-4D3C-8ACF-4D9A84FDAA86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76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E45BD-C004-48B6-99AB-774924881146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96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B890C-5A0B-44A5-9917-F2A190BF2CC9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035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C887-081A-4D29-9134-96F43D56B3B9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93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4574D-CA63-45FE-BD09-F94012014834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73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938B3-D7D2-49B9-9B88-5DBA345BC16D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86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E6B8D4-BABD-4835-B853-03F91E647918}" type="datetime1">
              <a:rPr lang="en-US" smtClean="0"/>
              <a:t>12/12/2025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7107A0-EDF7-4513-8E2D-596C749C06E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37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7" Type="http://schemas.openxmlformats.org/officeDocument/2006/relationships/image" Target="../media/image5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7" Type="http://schemas.openxmlformats.org/officeDocument/2006/relationships/image" Target="../media/image6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svg"/><Relationship Id="rId3" Type="http://schemas.openxmlformats.org/officeDocument/2006/relationships/image" Target="../media/image2.svg"/><Relationship Id="rId7" Type="http://schemas.openxmlformats.org/officeDocument/2006/relationships/image" Target="../media/image69.svg"/><Relationship Id="rId12" Type="http://schemas.openxmlformats.org/officeDocument/2006/relationships/image" Target="../media/image74.png"/><Relationship Id="rId2" Type="http://schemas.openxmlformats.org/officeDocument/2006/relationships/image" Target="../media/image1.png"/><Relationship Id="rId16" Type="http://schemas.openxmlformats.org/officeDocument/2006/relationships/image" Target="../media/image7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11" Type="http://schemas.openxmlformats.org/officeDocument/2006/relationships/image" Target="../media/image73.svg"/><Relationship Id="rId5" Type="http://schemas.openxmlformats.org/officeDocument/2006/relationships/image" Target="../media/image4.svg"/><Relationship Id="rId15" Type="http://schemas.openxmlformats.org/officeDocument/2006/relationships/image" Target="../media/image76.png"/><Relationship Id="rId10" Type="http://schemas.openxmlformats.org/officeDocument/2006/relationships/image" Target="../media/image72.png"/><Relationship Id="rId4" Type="http://schemas.openxmlformats.org/officeDocument/2006/relationships/image" Target="../media/image3.png"/><Relationship Id="rId9" Type="http://schemas.openxmlformats.org/officeDocument/2006/relationships/image" Target="../media/image71.sv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CCAEE5-B196-B0E9-2CB0-B4ADF4AA5124}"/>
              </a:ext>
            </a:extLst>
          </p:cNvPr>
          <p:cNvSpPr/>
          <p:nvPr/>
        </p:nvSpPr>
        <p:spPr>
          <a:xfrm>
            <a:off x="0" y="-111682"/>
            <a:ext cx="6858000" cy="10017682"/>
          </a:xfrm>
          <a:prstGeom prst="rect">
            <a:avLst/>
          </a:prstGeom>
          <a:gradFill flip="none" rotWithShape="1">
            <a:gsLst>
              <a:gs pos="0">
                <a:srgbClr val="112535"/>
              </a:gs>
              <a:gs pos="100000">
                <a:srgbClr val="00468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39A6EDC-B3FE-6D00-BAFC-9BD8ECF21377}"/>
              </a:ext>
            </a:extLst>
          </p:cNvPr>
          <p:cNvSpPr/>
          <p:nvPr/>
        </p:nvSpPr>
        <p:spPr>
          <a:xfrm>
            <a:off x="126882" y="147165"/>
            <a:ext cx="6599734" cy="9499988"/>
          </a:xfrm>
          <a:prstGeom prst="roundRect">
            <a:avLst>
              <a:gd name="adj" fmla="val 5880"/>
            </a:avLst>
          </a:prstGeom>
          <a:gradFill>
            <a:gsLst>
              <a:gs pos="12000">
                <a:srgbClr val="180D25"/>
              </a:gs>
              <a:gs pos="100000">
                <a:srgbClr val="3E001F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Graphic 29" descr="Grid lines">
            <a:extLst>
              <a:ext uri="{FF2B5EF4-FFF2-40B4-BE49-F238E27FC236}">
                <a16:creationId xmlns:a16="http://schemas.microsoft.com/office/drawing/2014/main" id="{59831371-FD64-CF83-954E-C541F4F63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219" y="4617785"/>
            <a:ext cx="4618585" cy="461858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9BCB645-8DBB-A676-6C5D-CB3772CB3B98}"/>
              </a:ext>
            </a:extLst>
          </p:cNvPr>
          <p:cNvSpPr/>
          <p:nvPr/>
        </p:nvSpPr>
        <p:spPr>
          <a:xfrm>
            <a:off x="135886" y="3879435"/>
            <a:ext cx="6576763" cy="420216"/>
          </a:xfrm>
          <a:prstGeom prst="rect">
            <a:avLst/>
          </a:prstGeom>
          <a:solidFill>
            <a:srgbClr val="1A0C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414B43-1654-ED81-E951-D56473C08EDE}"/>
              </a:ext>
            </a:extLst>
          </p:cNvPr>
          <p:cNvSpPr/>
          <p:nvPr/>
        </p:nvSpPr>
        <p:spPr>
          <a:xfrm>
            <a:off x="1547707" y="8217416"/>
            <a:ext cx="3613573" cy="535456"/>
          </a:xfrm>
          <a:prstGeom prst="rect">
            <a:avLst/>
          </a:prstGeom>
          <a:solidFill>
            <a:srgbClr val="C6BEE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Graphic 27" descr="A circle filled with tiny crosses">
            <a:extLst>
              <a:ext uri="{FF2B5EF4-FFF2-40B4-BE49-F238E27FC236}">
                <a16:creationId xmlns:a16="http://schemas.microsoft.com/office/drawing/2014/main" id="{DBF9236A-619E-C5B6-72DF-4ADE0A7C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6679" y="2685023"/>
            <a:ext cx="5273546" cy="527354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5B2809A-42A2-FB21-D628-CFBC84FE59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80130" y="4681650"/>
            <a:ext cx="2288274" cy="115964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10A627A-302D-AEE0-C690-A0577C4BF8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14502" y="9061829"/>
            <a:ext cx="2228996" cy="4290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4339B05-698B-E5D8-90E4-869E718B74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95826" y="6215463"/>
            <a:ext cx="3669050" cy="203129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C91C586-BF89-5EBB-1686-3DCD6041376D}"/>
              </a:ext>
            </a:extLst>
          </p:cNvPr>
          <p:cNvSpPr txBox="1"/>
          <p:nvPr/>
        </p:nvSpPr>
        <p:spPr>
          <a:xfrm rot="5400000">
            <a:off x="4067971" y="6794978"/>
            <a:ext cx="18329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00" b="1" dirty="0">
                <a:solidFill>
                  <a:srgbClr val="C6BEEC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دوره ی حــرفـــه ای </a:t>
            </a:r>
          </a:p>
          <a:p>
            <a:pPr algn="r"/>
            <a:endParaRPr lang="en-US" sz="1200" dirty="0">
              <a:solidFill>
                <a:schemeClr val="accent3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219781-5837-1D27-039D-AEB800B784E3}"/>
              </a:ext>
            </a:extLst>
          </p:cNvPr>
          <p:cNvSpPr txBox="1"/>
          <p:nvPr/>
        </p:nvSpPr>
        <p:spPr>
          <a:xfrm>
            <a:off x="383464" y="8299766"/>
            <a:ext cx="595951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400" dirty="0">
                <a:solidFill>
                  <a:srgbClr val="1A0C25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از تحول فردی تا رسیدن به موفقیت و آرامش</a:t>
            </a:r>
            <a:endParaRPr lang="fa-IR" sz="1050" dirty="0">
              <a:solidFill>
                <a:srgbClr val="1A0C25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  <a:p>
            <a:pPr algn="r"/>
            <a:endParaRPr lang="en-US" sz="1200" dirty="0">
              <a:solidFill>
                <a:schemeClr val="accent3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24C2A3D-84F7-C282-0E64-DC0550CC4689}"/>
              </a:ext>
            </a:extLst>
          </p:cNvPr>
          <p:cNvSpPr txBox="1"/>
          <p:nvPr/>
        </p:nvSpPr>
        <p:spPr>
          <a:xfrm>
            <a:off x="-62015" y="3656166"/>
            <a:ext cx="7029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rgbClr val="3E0A32"/>
                  </a:solidFill>
                </a:ln>
                <a:noFill/>
                <a:latin typeface="KalamehFaNum Black" pitchFamily="2" charset="-78"/>
                <a:cs typeface="KalamehFaNum Black" pitchFamily="2" charset="-78"/>
              </a:rPr>
              <a:t>Rohollah mahyapur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D46BC8-9285-AAF4-827F-150D345E78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60" y="138482"/>
            <a:ext cx="6607656" cy="368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9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2000" decel="48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C4238C7F-E992-B7BC-46BE-9944105FC45B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8A66351-F40C-6FED-893C-9EC9A2ADA81F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C489BA5-82E4-C7EC-DF38-1151861E245D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71F22DE-0660-7D24-BDF0-C3E30C56D34F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D8821D67-7337-BB77-5906-1A72BBE3C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914ABF-3AAF-C4E4-DA42-15D071C055E7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862D9D2-B6AA-B9BC-28F1-F1D9C4279DA4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3" name="Picture 2" descr="Slide37">
            <a:extLst>
              <a:ext uri="{FF2B5EF4-FFF2-40B4-BE49-F238E27FC236}">
                <a16:creationId xmlns:a16="http://schemas.microsoft.com/office/drawing/2014/main" id="{A1812332-BA1F-B62F-7E13-7BF10CF4FD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24888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5" name="Picture 4" descr="Slide38">
            <a:extLst>
              <a:ext uri="{FF2B5EF4-FFF2-40B4-BE49-F238E27FC236}">
                <a16:creationId xmlns:a16="http://schemas.microsoft.com/office/drawing/2014/main" id="{6BF81256-6BA2-B510-914A-30BC933D1B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00858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39">
            <a:extLst>
              <a:ext uri="{FF2B5EF4-FFF2-40B4-BE49-F238E27FC236}">
                <a16:creationId xmlns:a16="http://schemas.microsoft.com/office/drawing/2014/main" id="{3F3EFB97-6E57-1452-02E3-D28274A9B4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6152830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40">
            <a:extLst>
              <a:ext uri="{FF2B5EF4-FFF2-40B4-BE49-F238E27FC236}">
                <a16:creationId xmlns:a16="http://schemas.microsoft.com/office/drawing/2014/main" id="{0B254913-5683-397B-CE47-08BE41C92A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8104801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36">
            <a:extLst>
              <a:ext uri="{FF2B5EF4-FFF2-40B4-BE49-F238E27FC236}">
                <a16:creationId xmlns:a16="http://schemas.microsoft.com/office/drawing/2014/main" id="{59393029-F3CA-A08A-9F03-0EACB7F194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96914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A69C33-5C9B-4ABA-4135-44CB9DC64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681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DAD06A1-7EEF-96C8-7764-26863C22B14B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81677F1-7B5E-141B-86E9-C3FB4C9DA577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5978A55-C007-284A-1615-F9306B431265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EBC7665-D71B-9E45-1785-4214070F041D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6DBBEAFB-3B46-1F19-1C46-E6C369047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AE75EDE-FCCF-9EA2-1480-A1AD14C98C2D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1442A91-280A-3A88-6639-EA169A10B6EF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3" name="Picture 2" descr="Slide41">
            <a:extLst>
              <a:ext uri="{FF2B5EF4-FFF2-40B4-BE49-F238E27FC236}">
                <a16:creationId xmlns:a16="http://schemas.microsoft.com/office/drawing/2014/main" id="{A00CE31B-53BA-D42D-9332-CDE9E52E98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8274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5" name="Picture 4" descr="Slide42">
            <a:extLst>
              <a:ext uri="{FF2B5EF4-FFF2-40B4-BE49-F238E27FC236}">
                <a16:creationId xmlns:a16="http://schemas.microsoft.com/office/drawing/2014/main" id="{567A8C33-1775-36E4-D5CC-C9528B5990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343607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43">
            <a:extLst>
              <a:ext uri="{FF2B5EF4-FFF2-40B4-BE49-F238E27FC236}">
                <a16:creationId xmlns:a16="http://schemas.microsoft.com/office/drawing/2014/main" id="{1997472F-B133-7B93-2CCC-0240B86A95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04470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44">
            <a:extLst>
              <a:ext uri="{FF2B5EF4-FFF2-40B4-BE49-F238E27FC236}">
                <a16:creationId xmlns:a16="http://schemas.microsoft.com/office/drawing/2014/main" id="{256DC7D7-FCFF-333F-9957-69BB114175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606533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45">
            <a:extLst>
              <a:ext uri="{FF2B5EF4-FFF2-40B4-BE49-F238E27FC236}">
                <a16:creationId xmlns:a16="http://schemas.microsoft.com/office/drawing/2014/main" id="{66098876-F2DC-ADA0-A99D-CA20A0F935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7926198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0B5DDF-AC2A-A94B-39A3-90ABEE3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00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C97B4F0-029E-3264-90DB-ECE83097FC47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768577E-7224-5F34-1A2A-3D4483092669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3D4F0FE-B8D2-7142-7A21-790D541DCC77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654CBE5-2D53-1F57-40B4-6BE522398A6A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3D6353AA-EE73-4E21-AA57-7788358441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3C0E5E-23CC-E45B-528E-891E5BF9F08E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B3B137E-03F5-65FE-8EA8-B6B23D4158C8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5" name="Picture 4" descr="Slide46">
            <a:extLst>
              <a:ext uri="{FF2B5EF4-FFF2-40B4-BE49-F238E27FC236}">
                <a16:creationId xmlns:a16="http://schemas.microsoft.com/office/drawing/2014/main" id="{172BECD1-CFB8-D134-AC67-028482019C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550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47">
            <a:extLst>
              <a:ext uri="{FF2B5EF4-FFF2-40B4-BE49-F238E27FC236}">
                <a16:creationId xmlns:a16="http://schemas.microsoft.com/office/drawing/2014/main" id="{CD2A6EE5-6159-CE1B-03F1-9029F5C919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31233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48">
            <a:extLst>
              <a:ext uri="{FF2B5EF4-FFF2-40B4-BE49-F238E27FC236}">
                <a16:creationId xmlns:a16="http://schemas.microsoft.com/office/drawing/2014/main" id="{976D2A9F-DC7C-11E8-0862-BC97D98803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19916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49">
            <a:extLst>
              <a:ext uri="{FF2B5EF4-FFF2-40B4-BE49-F238E27FC236}">
                <a16:creationId xmlns:a16="http://schemas.microsoft.com/office/drawing/2014/main" id="{312644B3-1E2B-33FE-2024-C0FD89905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608599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8" name="Picture 17" descr="Slide50">
            <a:extLst>
              <a:ext uri="{FF2B5EF4-FFF2-40B4-BE49-F238E27FC236}">
                <a16:creationId xmlns:a16="http://schemas.microsoft.com/office/drawing/2014/main" id="{A782B037-6D5A-252F-97AA-0770C0679D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7972824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BFED0-C8D0-9560-EF07-BA0792759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062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C97B4F0-029E-3264-90DB-ECE83097FC47}"/>
              </a:ext>
            </a:extLst>
          </p:cNvPr>
          <p:cNvGrpSpPr/>
          <p:nvPr/>
        </p:nvGrpSpPr>
        <p:grpSpPr>
          <a:xfrm>
            <a:off x="164211" y="13416"/>
            <a:ext cx="655767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768577E-7224-5F34-1A2A-3D4483092669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3D4F0FE-B8D2-7142-7A21-790D541DCC77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654CBE5-2D53-1F57-40B4-6BE522398A6A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3D6353AA-EE73-4E21-AA57-7788358441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3C0E5E-23CC-E45B-528E-891E5BF9F08E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B3B137E-03F5-65FE-8EA8-B6B23D4158C8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BFED0-C8D0-9560-EF07-BA0792759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13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8D3387-4599-BD20-381F-C679E5B3F837}"/>
              </a:ext>
            </a:extLst>
          </p:cNvPr>
          <p:cNvSpPr txBox="1"/>
          <p:nvPr/>
        </p:nvSpPr>
        <p:spPr>
          <a:xfrm>
            <a:off x="2533115" y="633405"/>
            <a:ext cx="18198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یادداشت:</a:t>
            </a:r>
            <a:endParaRPr lang="en-US" sz="2400" dirty="0">
              <a:solidFill>
                <a:schemeClr val="accent5">
                  <a:lumMod val="60000"/>
                  <a:lumOff val="40000"/>
                </a:schemeClr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2718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F2BA3-F8A2-CD9D-038B-4B7E4BCC7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5702" y="1166703"/>
            <a:ext cx="5829300" cy="34487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63F4CA-2DC3-8B37-FA46-FBD5EFF61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3093" y="3734457"/>
            <a:ext cx="5143500" cy="2391656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6B0C66-B1B2-4E28-2689-9199241FB74D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3B8E1E3-6072-2C5A-4B88-0DB88895621B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4B9F714-196E-4FC2-40EB-08A38E776414}"/>
                </a:ext>
              </a:extLst>
            </p:cNvPr>
            <p:cNvSpPr/>
            <p:nvPr/>
          </p:nvSpPr>
          <p:spPr>
            <a:xfrm>
              <a:off x="3063875" y="13416"/>
              <a:ext cx="790575" cy="46389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DB3551BC-9A99-8073-1C77-CCB82F0BDC9D}"/>
                </a:ext>
              </a:extLst>
            </p:cNvPr>
            <p:cNvSpPr/>
            <p:nvPr/>
          </p:nvSpPr>
          <p:spPr>
            <a:xfrm>
              <a:off x="3035544" y="79498"/>
              <a:ext cx="833449" cy="411894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 descr="A logo with a crown&#10;&#10;Description automatically generated">
              <a:extLst>
                <a:ext uri="{FF2B5EF4-FFF2-40B4-BE49-F238E27FC236}">
                  <a16:creationId xmlns:a16="http://schemas.microsoft.com/office/drawing/2014/main" id="{46A3F36C-5CBC-A97F-B974-2633CF1C24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35239" y="81917"/>
              <a:ext cx="634266" cy="411894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1B7D604-E0FC-BB4D-1C2B-8034B10BF8F0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A01E5FF-DE71-F516-C726-0AA28D1D2197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B0559E2-8E08-535E-6E8B-88A401932C10}"/>
              </a:ext>
            </a:extLst>
          </p:cNvPr>
          <p:cNvSpPr txBox="1"/>
          <p:nvPr/>
        </p:nvSpPr>
        <p:spPr>
          <a:xfrm>
            <a:off x="330200" y="2359099"/>
            <a:ext cx="6197600" cy="6492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endParaRPr lang="fa-IR" sz="1100" b="1" dirty="0">
              <a:solidFill>
                <a:schemeClr val="accent3">
                  <a:lumMod val="75000"/>
                </a:schemeClr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1100" b="1" dirty="0">
              <a:solidFill>
                <a:srgbClr val="CC0066"/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ar-SA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طراحی تمرینات</a:t>
            </a: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،</a:t>
            </a:r>
            <a:r>
              <a:rPr lang="ar-SA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حاصل تجربه و پژوهش چندین ساله متخصصان در زمینه توسعه فردی است</a:t>
            </a: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؛ سعی شده به تناسب مطالب و مخاطب، کمیت و کیفیت آنها تعیین شود؛ ولیکن اگر در </a:t>
            </a:r>
            <a:r>
              <a:rPr lang="fa-IR" sz="105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موضوعی </a:t>
            </a:r>
            <a:r>
              <a:rPr lang="fa-IR" sz="800" b="1" dirty="0">
                <a:solidFill>
                  <a:srgbClr val="CC0066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(مثل: کنترل هوش هیجانی) </a:t>
            </a: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نیاز به مهارت بیشتری دارید؛</a:t>
            </a:r>
            <a:r>
              <a:rPr lang="ar-SA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تمرینات مربوطه را با تکرار بیشتر انجام دهی</a:t>
            </a: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د.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چنانچه قرار است آموزش های چندین کلاس را ببینید؛ سعی کنید خیلی از زمان تعیین شده فراتر نروید تا با یادگیری پیوسته؛ درک مطلب و نتیجه ی بهتر حاصل شود</a:t>
            </a: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منظور از "قالب" در جدول تمرینات؛ یعنی نوع فایل تمرین با چه فرمتی باید بارگذاری شود.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تمریناتی که برای انجام آنها باید موارد یا توضیحاتی بنویسید، می توانید به صورت دست نویس یا تایپ انجام دهید و به صورت عکس یا پی دی اف در  محل تمرینات اپلیکیشن بارگذاری نمائید.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تمریناتی که مدرس حین کلاس توصیه می کند برای یادگیری بهتر حتما انجام دهید.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تمرینات برگرفته از آموزش های کلاس است با مشاهده ویدئو ها؛ حتماً شناخت بهتری برای تان حاصل شده است. </a:t>
            </a:r>
            <a:r>
              <a:rPr lang="fa-IR" sz="1100" b="1" dirty="0">
                <a:solidFill>
                  <a:srgbClr val="CC0066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(کلاس همان کارگاه است)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توصیه می شود بعد از دیدن آموزش های هر کلاس؛ مایندمپ آن را رسم و مثل جزوه  نگهداری کنید</a:t>
            </a:r>
            <a:r>
              <a:rPr lang="fa-IR" sz="1100" b="1" dirty="0">
                <a:solidFill>
                  <a:srgbClr val="CC0066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. ( آموزش مایند مپ در قسمت مینی دوره فن بیان سایت؛ رایگان ارائه شده است) 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محتوای تدریس، جزوات و مایند مپ هر کلاس را در پایان هفته های بعد، مجدد مرور کنید.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محل بارگذاری تمرینات در اپلیکشین مشخص است و تمامی فایل های شما محرمانه می ماند.</a:t>
            </a:r>
          </a:p>
          <a:p>
            <a:pPr algn="r" rtl="1">
              <a:lnSpc>
                <a:spcPct val="200000"/>
              </a:lnSpc>
            </a:pPr>
            <a:r>
              <a:rPr lang="fa-IR" sz="1100" b="1" dirty="0">
                <a:solidFill>
                  <a:srgbClr val="666633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 </a:t>
            </a:r>
            <a:r>
              <a:rPr lang="fa-IR" sz="1050" b="1" dirty="0">
                <a:solidFill>
                  <a:srgbClr val="666633"/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ما را از نتایج و دستاوردهای خود مطلع کنید که قطعأ برای ما خوشایند و موجب افتخار خواهد بود.</a:t>
            </a:r>
          </a:p>
          <a:p>
            <a:pPr marL="228600" indent="-228600" algn="justLow" rtl="1">
              <a:lnSpc>
                <a:spcPct val="150000"/>
              </a:lnSpc>
              <a:buAutoNum type="arabicPeriod" startAt="9"/>
            </a:pPr>
            <a:endParaRPr lang="fa-IR" sz="1050" b="1" dirty="0">
              <a:solidFill>
                <a:srgbClr val="666633"/>
              </a:solidFill>
              <a:latin typeface="Lahzeh SemiBold" pitchFamily="2" charset="-78"/>
              <a:ea typeface="Lahzeh SemiBold" pitchFamily="2" charset="-78"/>
              <a:cs typeface="Lahzeh SemiBold" pitchFamily="2" charset="-78"/>
            </a:endParaRPr>
          </a:p>
          <a:p>
            <a:pPr marL="228600" indent="-228600" algn="r" rtl="1">
              <a:lnSpc>
                <a:spcPct val="150000"/>
              </a:lnSpc>
              <a:buFont typeface="+mj-lt"/>
              <a:buAutoNum type="arabicPeriod"/>
            </a:pPr>
            <a:endParaRPr lang="fa-IR" sz="1100" b="1" dirty="0">
              <a:solidFill>
                <a:schemeClr val="accent3">
                  <a:lumMod val="75000"/>
                </a:schemeClr>
              </a:solidFill>
              <a:latin typeface="Lahzeh-FaNum Light" pitchFamily="2" charset="-78"/>
              <a:ea typeface="Lahzeh-FaNum Light" pitchFamily="2" charset="-78"/>
              <a:cs typeface="Lahzeh-FaNum Light" pitchFamily="2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620EB3B-F3B4-21F2-06C5-18C93FF02F3C}"/>
              </a:ext>
            </a:extLst>
          </p:cNvPr>
          <p:cNvSpPr/>
          <p:nvPr/>
        </p:nvSpPr>
        <p:spPr>
          <a:xfrm>
            <a:off x="1308100" y="9352519"/>
            <a:ext cx="4006850" cy="301015"/>
          </a:xfrm>
          <a:prstGeom prst="roundRect">
            <a:avLst/>
          </a:prstGeom>
          <a:solidFill>
            <a:srgbClr val="C39A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213FD72-3081-0BFA-4986-EBE953FB233C}"/>
              </a:ext>
            </a:extLst>
          </p:cNvPr>
          <p:cNvSpPr/>
          <p:nvPr/>
        </p:nvSpPr>
        <p:spPr>
          <a:xfrm>
            <a:off x="3796541" y="2566872"/>
            <a:ext cx="2641600" cy="331855"/>
          </a:xfrm>
          <a:prstGeom prst="round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5D581-AEA9-9179-6060-AC3C5FA84AA8}"/>
              </a:ext>
            </a:extLst>
          </p:cNvPr>
          <p:cNvSpPr txBox="1"/>
          <p:nvPr/>
        </p:nvSpPr>
        <p:spPr>
          <a:xfrm>
            <a:off x="-448517" y="523165"/>
            <a:ext cx="7569976" cy="229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chemeClr val="accent3">
                    <a:lumMod val="50000"/>
                  </a:schemeClr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به بخش تمرینات دوره حرفه ای شخصیت کاریزماتیک خوش آمدید</a:t>
            </a:r>
            <a:r>
              <a:rPr lang="fa-IR" dirty="0">
                <a:solidFill>
                  <a:schemeClr val="accent3">
                    <a:lumMod val="50000"/>
                  </a:schemeClr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:</a:t>
            </a:r>
          </a:p>
          <a:p>
            <a:pPr algn="ctr"/>
            <a:endParaRPr lang="fa-IR" dirty="0">
              <a:solidFill>
                <a:schemeClr val="accent3">
                  <a:lumMod val="50000"/>
                </a:schemeClr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  <a:p>
            <a:pPr algn="ctr"/>
            <a:endParaRPr lang="fa-IR" dirty="0">
              <a:solidFill>
                <a:schemeClr val="accent3">
                  <a:lumMod val="50000"/>
                </a:schemeClr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  <a:p>
            <a:pPr algn="ctr"/>
            <a:endParaRPr lang="fa-IR" dirty="0">
              <a:solidFill>
                <a:schemeClr val="accent3">
                  <a:lumMod val="50000"/>
                </a:schemeClr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  <a:p>
            <a:pPr algn="ctr"/>
            <a:endParaRPr lang="fa-IR" sz="500" dirty="0">
              <a:solidFill>
                <a:schemeClr val="accent3">
                  <a:lumMod val="50000"/>
                </a:schemeClr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200" dirty="0">
                <a:solidFill>
                  <a:schemeClr val="accent5">
                    <a:lumMod val="75000"/>
                  </a:schemeClr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      «  از مـزایــای ایــن دوره؛ تمریـن محـور بـودن اسـت »  </a:t>
            </a:r>
          </a:p>
          <a:p>
            <a:pPr marL="285750" indent="-285750" algn="ctr" rtl="1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1050" dirty="0">
                <a:solidFill>
                  <a:schemeClr val="accent3">
                    <a:lumMod val="75000"/>
                  </a:schemeClr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قطعاً با انجام تمرینات؛ مهارت و یادگیری لازم صورت می گیرد.</a:t>
            </a:r>
          </a:p>
          <a:p>
            <a:pPr marL="285750" indent="-285750" algn="ctr" rtl="1">
              <a:lnSpc>
                <a:spcPct val="150000"/>
              </a:lnSpc>
              <a:buClr>
                <a:schemeClr val="accent3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1050" dirty="0">
                <a:solidFill>
                  <a:schemeClr val="accent3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برای انجام تمرینات زمان مفید؛ دقت  و حوصله کافی بگذارید</a:t>
            </a:r>
            <a:r>
              <a:rPr lang="fa-IR" sz="1100" dirty="0">
                <a:solidFill>
                  <a:schemeClr val="tx2">
                    <a:lumMod val="50000"/>
                  </a:schemeClr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.</a:t>
            </a:r>
          </a:p>
          <a:p>
            <a:pPr algn="r"/>
            <a:endParaRPr lang="en-US" sz="1200" dirty="0">
              <a:solidFill>
                <a:schemeClr val="accent3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D4E65E-E454-45CB-7F6E-DA8087FE8C9C}"/>
              </a:ext>
            </a:extLst>
          </p:cNvPr>
          <p:cNvSpPr txBox="1"/>
          <p:nvPr/>
        </p:nvSpPr>
        <p:spPr>
          <a:xfrm>
            <a:off x="1238441" y="9296175"/>
            <a:ext cx="41461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100" b="1" dirty="0">
                <a:solidFill>
                  <a:schemeClr val="bg1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00" b="1" dirty="0">
                <a:solidFill>
                  <a:schemeClr val="bg1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موفقیت حاصل انجام کارهای درست است، نه صرفا کارهای راحت</a:t>
            </a:r>
            <a:r>
              <a:rPr lang="ar-SA" sz="1800" b="1" i="0" u="none" strike="noStrike" baseline="0" dirty="0">
                <a:solidFill>
                  <a:schemeClr val="bg1"/>
                </a:solidFill>
                <a:latin typeface="Vazir-Bold"/>
              </a:rPr>
              <a:t>.</a:t>
            </a:r>
            <a:endParaRPr lang="en-US" sz="1200" dirty="0">
              <a:solidFill>
                <a:schemeClr val="bg1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CAFADB-B75D-C781-D1CF-D24CB0D4CBA2}"/>
              </a:ext>
            </a:extLst>
          </p:cNvPr>
          <p:cNvSpPr txBox="1"/>
          <p:nvPr/>
        </p:nvSpPr>
        <p:spPr>
          <a:xfrm>
            <a:off x="3044257" y="2630504"/>
            <a:ext cx="41461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لطفاً به نکات مهم زیر دقت فرمائید:</a:t>
            </a:r>
            <a:endParaRPr lang="en-US" sz="1600" dirty="0">
              <a:solidFill>
                <a:schemeClr val="bg1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C5C204B-8A3A-2DA8-382C-C46043FD66F5}"/>
              </a:ext>
            </a:extLst>
          </p:cNvPr>
          <p:cNvSpPr/>
          <p:nvPr/>
        </p:nvSpPr>
        <p:spPr>
          <a:xfrm>
            <a:off x="1621971" y="1149499"/>
            <a:ext cx="3424767" cy="534753"/>
          </a:xfrm>
          <a:prstGeom prst="roundRect">
            <a:avLst/>
          </a:prstGeom>
          <a:solidFill>
            <a:srgbClr val="140038"/>
          </a:solidFill>
          <a:ln w="28575">
            <a:solidFill>
              <a:srgbClr val="FFC00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3301937790">
                  <a:custGeom>
                    <a:avLst/>
                    <a:gdLst>
                      <a:gd name="connsiteX0" fmla="*/ 0 w 3424767"/>
                      <a:gd name="connsiteY0" fmla="*/ 89127 h 534753"/>
                      <a:gd name="connsiteX1" fmla="*/ 89127 w 3424767"/>
                      <a:gd name="connsiteY1" fmla="*/ 0 h 534753"/>
                      <a:gd name="connsiteX2" fmla="*/ 803360 w 3424767"/>
                      <a:gd name="connsiteY2" fmla="*/ 0 h 534753"/>
                      <a:gd name="connsiteX3" fmla="*/ 1517593 w 3424767"/>
                      <a:gd name="connsiteY3" fmla="*/ 0 h 534753"/>
                      <a:gd name="connsiteX4" fmla="*/ 2231826 w 3424767"/>
                      <a:gd name="connsiteY4" fmla="*/ 0 h 534753"/>
                      <a:gd name="connsiteX5" fmla="*/ 3335640 w 3424767"/>
                      <a:gd name="connsiteY5" fmla="*/ 0 h 534753"/>
                      <a:gd name="connsiteX6" fmla="*/ 3424767 w 3424767"/>
                      <a:gd name="connsiteY6" fmla="*/ 89127 h 534753"/>
                      <a:gd name="connsiteX7" fmla="*/ 3424767 w 3424767"/>
                      <a:gd name="connsiteY7" fmla="*/ 445626 h 534753"/>
                      <a:gd name="connsiteX8" fmla="*/ 3335640 w 3424767"/>
                      <a:gd name="connsiteY8" fmla="*/ 534753 h 534753"/>
                      <a:gd name="connsiteX9" fmla="*/ 2718803 w 3424767"/>
                      <a:gd name="connsiteY9" fmla="*/ 534753 h 534753"/>
                      <a:gd name="connsiteX10" fmla="*/ 2004570 w 3424767"/>
                      <a:gd name="connsiteY10" fmla="*/ 534753 h 534753"/>
                      <a:gd name="connsiteX11" fmla="*/ 1452662 w 3424767"/>
                      <a:gd name="connsiteY11" fmla="*/ 534753 h 534753"/>
                      <a:gd name="connsiteX12" fmla="*/ 738430 w 3424767"/>
                      <a:gd name="connsiteY12" fmla="*/ 534753 h 534753"/>
                      <a:gd name="connsiteX13" fmla="*/ 89127 w 3424767"/>
                      <a:gd name="connsiteY13" fmla="*/ 534753 h 534753"/>
                      <a:gd name="connsiteX14" fmla="*/ 0 w 3424767"/>
                      <a:gd name="connsiteY14" fmla="*/ 445626 h 534753"/>
                      <a:gd name="connsiteX15" fmla="*/ 0 w 3424767"/>
                      <a:gd name="connsiteY15" fmla="*/ 89127 h 534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424767" h="534753" fill="none" extrusionOk="0">
                        <a:moveTo>
                          <a:pt x="0" y="89127"/>
                        </a:moveTo>
                        <a:cubicBezTo>
                          <a:pt x="-2178" y="33191"/>
                          <a:pt x="39949" y="-2276"/>
                          <a:pt x="89127" y="0"/>
                        </a:cubicBezTo>
                        <a:cubicBezTo>
                          <a:pt x="367315" y="9044"/>
                          <a:pt x="455513" y="35570"/>
                          <a:pt x="803360" y="0"/>
                        </a:cubicBezTo>
                        <a:cubicBezTo>
                          <a:pt x="1151207" y="-35570"/>
                          <a:pt x="1179855" y="-13834"/>
                          <a:pt x="1517593" y="0"/>
                        </a:cubicBezTo>
                        <a:cubicBezTo>
                          <a:pt x="1855331" y="13834"/>
                          <a:pt x="1986769" y="-23695"/>
                          <a:pt x="2231826" y="0"/>
                        </a:cubicBezTo>
                        <a:cubicBezTo>
                          <a:pt x="2476883" y="23695"/>
                          <a:pt x="3010482" y="48947"/>
                          <a:pt x="3335640" y="0"/>
                        </a:cubicBezTo>
                        <a:cubicBezTo>
                          <a:pt x="3382989" y="-2227"/>
                          <a:pt x="3430057" y="47896"/>
                          <a:pt x="3424767" y="89127"/>
                        </a:cubicBezTo>
                        <a:cubicBezTo>
                          <a:pt x="3415590" y="198472"/>
                          <a:pt x="3423150" y="303991"/>
                          <a:pt x="3424767" y="445626"/>
                        </a:cubicBezTo>
                        <a:cubicBezTo>
                          <a:pt x="3423210" y="495486"/>
                          <a:pt x="3374156" y="536938"/>
                          <a:pt x="3335640" y="534753"/>
                        </a:cubicBezTo>
                        <a:cubicBezTo>
                          <a:pt x="3191817" y="546089"/>
                          <a:pt x="2902021" y="539198"/>
                          <a:pt x="2718803" y="534753"/>
                        </a:cubicBezTo>
                        <a:cubicBezTo>
                          <a:pt x="2535585" y="530308"/>
                          <a:pt x="2158733" y="560344"/>
                          <a:pt x="2004570" y="534753"/>
                        </a:cubicBezTo>
                        <a:cubicBezTo>
                          <a:pt x="1850407" y="509162"/>
                          <a:pt x="1653396" y="560798"/>
                          <a:pt x="1452662" y="534753"/>
                        </a:cubicBezTo>
                        <a:cubicBezTo>
                          <a:pt x="1251928" y="508708"/>
                          <a:pt x="892840" y="568220"/>
                          <a:pt x="738430" y="534753"/>
                        </a:cubicBezTo>
                        <a:cubicBezTo>
                          <a:pt x="584020" y="501286"/>
                          <a:pt x="366491" y="507207"/>
                          <a:pt x="89127" y="534753"/>
                        </a:cubicBezTo>
                        <a:cubicBezTo>
                          <a:pt x="41011" y="538523"/>
                          <a:pt x="2544" y="498820"/>
                          <a:pt x="0" y="445626"/>
                        </a:cubicBezTo>
                        <a:cubicBezTo>
                          <a:pt x="-9169" y="351238"/>
                          <a:pt x="-3579" y="248388"/>
                          <a:pt x="0" y="89127"/>
                        </a:cubicBezTo>
                        <a:close/>
                      </a:path>
                      <a:path w="3424767" h="534753" stroke="0" extrusionOk="0">
                        <a:moveTo>
                          <a:pt x="0" y="89127"/>
                        </a:moveTo>
                        <a:cubicBezTo>
                          <a:pt x="11384" y="40236"/>
                          <a:pt x="37227" y="849"/>
                          <a:pt x="89127" y="0"/>
                        </a:cubicBezTo>
                        <a:cubicBezTo>
                          <a:pt x="364032" y="3790"/>
                          <a:pt x="509876" y="-27436"/>
                          <a:pt x="770895" y="0"/>
                        </a:cubicBezTo>
                        <a:cubicBezTo>
                          <a:pt x="1031914" y="27436"/>
                          <a:pt x="1100087" y="-23424"/>
                          <a:pt x="1387732" y="0"/>
                        </a:cubicBezTo>
                        <a:cubicBezTo>
                          <a:pt x="1675377" y="23424"/>
                          <a:pt x="1834675" y="-12542"/>
                          <a:pt x="2069500" y="0"/>
                        </a:cubicBezTo>
                        <a:cubicBezTo>
                          <a:pt x="2304325" y="12542"/>
                          <a:pt x="2402878" y="-17263"/>
                          <a:pt x="2686337" y="0"/>
                        </a:cubicBezTo>
                        <a:cubicBezTo>
                          <a:pt x="2969796" y="17263"/>
                          <a:pt x="3081774" y="-11855"/>
                          <a:pt x="3335640" y="0"/>
                        </a:cubicBezTo>
                        <a:cubicBezTo>
                          <a:pt x="3389491" y="-8133"/>
                          <a:pt x="3416725" y="40180"/>
                          <a:pt x="3424767" y="89127"/>
                        </a:cubicBezTo>
                        <a:cubicBezTo>
                          <a:pt x="3412310" y="172407"/>
                          <a:pt x="3430664" y="325340"/>
                          <a:pt x="3424767" y="445626"/>
                        </a:cubicBezTo>
                        <a:cubicBezTo>
                          <a:pt x="3425528" y="492139"/>
                          <a:pt x="3384435" y="527589"/>
                          <a:pt x="3335640" y="534753"/>
                        </a:cubicBezTo>
                        <a:cubicBezTo>
                          <a:pt x="3094605" y="505464"/>
                          <a:pt x="2910409" y="563310"/>
                          <a:pt x="2718803" y="534753"/>
                        </a:cubicBezTo>
                        <a:cubicBezTo>
                          <a:pt x="2527197" y="506196"/>
                          <a:pt x="2368795" y="534416"/>
                          <a:pt x="2166895" y="534753"/>
                        </a:cubicBezTo>
                        <a:cubicBezTo>
                          <a:pt x="1964995" y="535090"/>
                          <a:pt x="1800974" y="553709"/>
                          <a:pt x="1485128" y="534753"/>
                        </a:cubicBezTo>
                        <a:cubicBezTo>
                          <a:pt x="1169282" y="515797"/>
                          <a:pt x="1081055" y="556972"/>
                          <a:pt x="835825" y="534753"/>
                        </a:cubicBezTo>
                        <a:cubicBezTo>
                          <a:pt x="590595" y="512534"/>
                          <a:pt x="377574" y="546746"/>
                          <a:pt x="89127" y="534753"/>
                        </a:cubicBezTo>
                        <a:cubicBezTo>
                          <a:pt x="38929" y="533827"/>
                          <a:pt x="8479" y="491957"/>
                          <a:pt x="0" y="445626"/>
                        </a:cubicBezTo>
                        <a:cubicBezTo>
                          <a:pt x="-3736" y="344991"/>
                          <a:pt x="-11343" y="184388"/>
                          <a:pt x="0" y="8912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FA52DC-8FAB-D16E-529C-1A43B8A1742E}"/>
              </a:ext>
            </a:extLst>
          </p:cNvPr>
          <p:cNvSpPr txBox="1"/>
          <p:nvPr/>
        </p:nvSpPr>
        <p:spPr>
          <a:xfrm>
            <a:off x="1621971" y="1271004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dirty="0">
                <a:solidFill>
                  <a:srgbClr val="FFC000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1.  هدف گذاری اصولی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EFB679-2386-0033-D77C-C98CDD930E1B}"/>
              </a:ext>
            </a:extLst>
          </p:cNvPr>
          <p:cNvSpPr txBox="1"/>
          <p:nvPr/>
        </p:nvSpPr>
        <p:spPr>
          <a:xfrm>
            <a:off x="1621971" y="919678"/>
            <a:ext cx="3429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100" b="1" dirty="0">
                <a:solidFill>
                  <a:schemeClr val="accent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کارگاه شماره </a:t>
            </a:r>
            <a:r>
              <a:rPr lang="fa-IR" sz="1100" dirty="0">
                <a:solidFill>
                  <a:schemeClr val="accent5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2E5249-4E50-B80E-7AE8-455FFF768850}"/>
              </a:ext>
            </a:extLst>
          </p:cNvPr>
          <p:cNvSpPr txBox="1"/>
          <p:nvPr/>
        </p:nvSpPr>
        <p:spPr>
          <a:xfrm>
            <a:off x="2479015" y="8955045"/>
            <a:ext cx="181986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05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همراه موفقیت شما: </a:t>
            </a:r>
          </a:p>
          <a:p>
            <a:pPr algn="ctr"/>
            <a:r>
              <a:rPr lang="fa-IR" sz="1050" b="1" dirty="0">
                <a:solidFill>
                  <a:schemeClr val="accent1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روح الله محیاپور</a:t>
            </a:r>
            <a:endParaRPr lang="en-US" sz="1050" b="1" dirty="0">
              <a:solidFill>
                <a:schemeClr val="accent1"/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587B61F-B4B1-9C8B-74A7-395118E369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9" b="19310"/>
          <a:stretch/>
        </p:blipFill>
        <p:spPr bwMode="auto">
          <a:xfrm>
            <a:off x="2715147" y="8348978"/>
            <a:ext cx="1238414" cy="670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40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9F88C54-B254-DADF-CD6F-8583CD63E735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307B86D-D640-6337-4D40-A1E6A4F7C1D2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FC1A568-CC7A-83B8-428C-6391950E1908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931D09D-1DA5-4BC2-4CA7-2FD403C9C931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16" descr="A logo with a crown&#10;&#10;Description automatically generated">
              <a:extLst>
                <a:ext uri="{FF2B5EF4-FFF2-40B4-BE49-F238E27FC236}">
                  <a16:creationId xmlns:a16="http://schemas.microsoft.com/office/drawing/2014/main" id="{E774C426-0A43-ECC5-0BC2-0A39C4506B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0E7021-D86A-3F57-DBC1-C58D5D488D27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1254919-DA1D-C309-1CAC-8C4E3450051E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AFB6AC12-E7FD-182E-B71D-3F707903DB12}"/>
              </a:ext>
            </a:extLst>
          </p:cNvPr>
          <p:cNvSpPr/>
          <p:nvPr/>
        </p:nvSpPr>
        <p:spPr>
          <a:xfrm>
            <a:off x="667701" y="1767067"/>
            <a:ext cx="472057" cy="1662708"/>
          </a:xfrm>
          <a:prstGeom prst="rect">
            <a:avLst/>
          </a:prstGeom>
          <a:solidFill>
            <a:srgbClr val="FFFFFF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E32230-98FD-82DA-6E7E-7B3EB001424A}"/>
              </a:ext>
            </a:extLst>
          </p:cNvPr>
          <p:cNvSpPr/>
          <p:nvPr/>
        </p:nvSpPr>
        <p:spPr>
          <a:xfrm>
            <a:off x="526590" y="1812269"/>
            <a:ext cx="448017" cy="1871539"/>
          </a:xfrm>
          <a:prstGeom prst="rect">
            <a:avLst/>
          </a:prstGeom>
          <a:solidFill>
            <a:srgbClr val="FFFFFF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0522B8-B3D7-C99D-FD57-5927941FEF69}"/>
              </a:ext>
            </a:extLst>
          </p:cNvPr>
          <p:cNvSpPr txBox="1"/>
          <p:nvPr/>
        </p:nvSpPr>
        <p:spPr>
          <a:xfrm>
            <a:off x="5354112" y="8356160"/>
            <a:ext cx="123841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050" dirty="0">
                <a:solidFill>
                  <a:srgbClr val="544671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انضمام و نکته  استمرار تمرینات:</a:t>
            </a:r>
            <a:endParaRPr lang="en-US" sz="1050" dirty="0">
              <a:solidFill>
                <a:srgbClr val="544671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515BB282-43EF-E62F-BF37-F415A5F48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486080"/>
              </p:ext>
            </p:extLst>
          </p:nvPr>
        </p:nvGraphicFramePr>
        <p:xfrm>
          <a:off x="325755" y="2040109"/>
          <a:ext cx="6266771" cy="71383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7412">
                  <a:extLst>
                    <a:ext uri="{9D8B030D-6E8A-4147-A177-3AD203B41FA5}">
                      <a16:colId xmlns:a16="http://schemas.microsoft.com/office/drawing/2014/main" val="3272617363"/>
                    </a:ext>
                  </a:extLst>
                </a:gridCol>
                <a:gridCol w="504634">
                  <a:extLst>
                    <a:ext uri="{9D8B030D-6E8A-4147-A177-3AD203B41FA5}">
                      <a16:colId xmlns:a16="http://schemas.microsoft.com/office/drawing/2014/main" val="4247451299"/>
                    </a:ext>
                  </a:extLst>
                </a:gridCol>
                <a:gridCol w="579373">
                  <a:extLst>
                    <a:ext uri="{9D8B030D-6E8A-4147-A177-3AD203B41FA5}">
                      <a16:colId xmlns:a16="http://schemas.microsoft.com/office/drawing/2014/main" val="213706427"/>
                    </a:ext>
                  </a:extLst>
                </a:gridCol>
                <a:gridCol w="2765236">
                  <a:extLst>
                    <a:ext uri="{9D8B030D-6E8A-4147-A177-3AD203B41FA5}">
                      <a16:colId xmlns:a16="http://schemas.microsoft.com/office/drawing/2014/main" val="3044675882"/>
                    </a:ext>
                  </a:extLst>
                </a:gridCol>
                <a:gridCol w="470116">
                  <a:extLst>
                    <a:ext uri="{9D8B030D-6E8A-4147-A177-3AD203B41FA5}">
                      <a16:colId xmlns:a16="http://schemas.microsoft.com/office/drawing/2014/main" val="144508410"/>
                    </a:ext>
                  </a:extLst>
                </a:gridCol>
              </a:tblGrid>
              <a:tr h="308478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a-IR" sz="1400" b="1" kern="1200" dirty="0">
                          <a:solidFill>
                            <a:schemeClr val="bg1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شرح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1400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a-IR" sz="900" b="1" kern="1200" dirty="0">
                          <a:solidFill>
                            <a:schemeClr val="bg1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تعداد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1400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a-IR" sz="1050" b="1" kern="1200" dirty="0">
                          <a:solidFill>
                            <a:schemeClr val="bg1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قالب </a:t>
                      </a:r>
                      <a:endParaRPr lang="en-US" sz="1050" b="1" kern="1200" dirty="0">
                        <a:solidFill>
                          <a:schemeClr val="bg1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1400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a-IR" sz="1200" b="1" kern="1200" dirty="0">
                          <a:solidFill>
                            <a:schemeClr val="bg1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توضیح تمرین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14003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a-IR" sz="700" b="1" kern="1200" dirty="0">
                          <a:solidFill>
                            <a:schemeClr val="bg1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ردیف</a:t>
                      </a:r>
                      <a:r>
                        <a:rPr lang="fa-IR" sz="1000" b="1" kern="1200" dirty="0">
                          <a:solidFill>
                            <a:schemeClr val="bg1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 </a:t>
                      </a:r>
                      <a:endParaRPr lang="en-US" sz="1000" b="1" kern="1200" dirty="0">
                        <a:solidFill>
                          <a:schemeClr val="bg1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vert="vert">
                    <a:solidFill>
                      <a:srgbClr val="1400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982087"/>
                  </a:ext>
                </a:extLst>
              </a:tr>
              <a:tr h="365523">
                <a:tc>
                  <a:txBody>
                    <a:bodyPr/>
                    <a:lstStyle/>
                    <a:p>
                      <a:pPr algn="ctr"/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از اسلایدهای مهم و کلیدی </a:t>
                      </a:r>
                    </a:p>
                    <a:p>
                      <a:pPr algn="ctr"/>
                      <a:r>
                        <a:rPr lang="fa-IR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حداقل صوت 5 دقیقه</a:t>
                      </a:r>
                      <a:endParaRPr lang="en-US" sz="800" b="1" i="0" u="none" strike="noStrike" kern="1200" dirty="0">
                        <a:solidFill>
                          <a:srgbClr val="00B050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</a:t>
                      </a:r>
                      <a:r>
                        <a:rPr lang="fa-I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مرتبه</a:t>
                      </a:r>
                      <a:endParaRPr lang="fa-IR" sz="10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صوت</a:t>
                      </a: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در یک صوت کلیات محتوای این کلاس را توضیح دهید </a:t>
                      </a:r>
                      <a:endParaRPr lang="en-US" sz="800" b="1" kern="1200" dirty="0">
                        <a:solidFill>
                          <a:srgbClr val="140038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</a:t>
                      </a:r>
                      <a:endParaRPr lang="en-US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405637"/>
                  </a:ext>
                </a:extLst>
              </a:tr>
              <a:tr h="3084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ایده ها و تصمیمات خود را نیز مکتوب کنید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 </a:t>
                      </a: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جزوه این کلاس را چاپ کنید و نکات مهم را کنار اسلایدها یادداشت فرمائید</a:t>
                      </a:r>
                      <a:endParaRPr lang="en-US" sz="800" b="1" kern="1200" dirty="0">
                        <a:solidFill>
                          <a:srgbClr val="140038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960696"/>
                  </a:ext>
                </a:extLst>
              </a:tr>
              <a:tr h="4346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در یک صوت حداقل 3 دقیقه ای 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صوت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رسالت خود و دلیل انتخاب این رسالت توضیح دهید</a:t>
                      </a:r>
                      <a:endParaRPr lang="en-US" sz="800" b="1" kern="1200" dirty="0">
                        <a:solidFill>
                          <a:srgbClr val="140038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274234"/>
                  </a:ext>
                </a:extLst>
              </a:tr>
              <a:tr h="4308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توضیح دهید که تمایل دارید کدام توانمندی خود را تقویت کنید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2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یک تست استعدادیابی بزنید؛ مشاغل و فعالیت هایی را که در آن توانمندی دارید مشخص کنید</a:t>
                      </a:r>
                      <a:endParaRPr lang="en-US" sz="800" b="1" kern="1200" dirty="0">
                        <a:solidFill>
                          <a:srgbClr val="140038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976039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برای اطلاع بیشتر در گوگل جستجو کنید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حداقل 20مورد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جدول </a:t>
                      </a:r>
                      <a:r>
                        <a:rPr lang="en-US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SWOT</a:t>
                      </a: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 را برای خود تکمیل نمائید</a:t>
                      </a:r>
                      <a:endParaRPr lang="en-US" sz="800" b="1" kern="1200" dirty="0">
                        <a:solidFill>
                          <a:srgbClr val="140038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5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252492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برای هر کدام حداقل دو خط توضیح دهید</a:t>
                      </a:r>
                      <a:endParaRPr lang="en-US" sz="7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برای هر کدام از این سوالات 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پاسخی دهیدکه چه می کردید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a-IR" sz="800" b="1" kern="1200" dirty="0">
                        <a:solidFill>
                          <a:srgbClr val="140038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6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297753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برای هر مورد به چه دستاورد هایی برسید احساس موفقیت دارید؟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7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(برای هر کدام حداقل دو خط توضیح دهید)</a:t>
                      </a:r>
                      <a:endParaRPr lang="en-US" sz="600" b="1" i="0" u="none" strike="noStrike" kern="1200" dirty="0">
                        <a:solidFill>
                          <a:srgbClr val="00B050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برای هر کدام  از این موارد؛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موقعیت ایده ال آن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 چه شرایطی می باشد؟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7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415088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حداقل یک ساعت؛ در مکان و زمان سکوت و بدور از عوامل حواس پرتی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7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حداقل 50مورد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برای اهداف خود؛ متمرکز بارش فکری کنید</a:t>
                      </a:r>
                      <a:endParaRPr lang="fa-IR" sz="800" b="1" kern="1200" dirty="0">
                        <a:solidFill>
                          <a:srgbClr val="00B050"/>
                        </a:solidFill>
                        <a:latin typeface="Lahzeh SemiBold" pitchFamily="2" charset="-78"/>
                        <a:ea typeface="Lahzeh SemiBold" pitchFamily="2" charset="-78"/>
                        <a:cs typeface="Lahzeh SemiBold" pitchFamily="2" charset="-78"/>
                      </a:endParaRP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8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050654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اهدافی که لازم تر؛ واقعی تر و قابل اجرا هستند ؛نگه دارید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سری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لطفا اهداف خود را فیلتر کنید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9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3367841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کدام مورد </a:t>
                      </a:r>
                      <a:r>
                        <a:rPr lang="fa-IR" sz="800" b="1" i="0" u="none" strike="noStrike" kern="120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در بلند مدت </a:t>
                      </a: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برایتان بهتر است  در اولویت بالا قرار گیرد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اهداف خود را اولویت بندی کنید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10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279692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اهدافی که 5 شاخصه را داشتند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انتخاب کنید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اهداف خود را</a:t>
                      </a:r>
                    </a:p>
                    <a:p>
                      <a:pPr marL="0" marR="0" lvl="0" indent="0" algn="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 صحت سنجی کنید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412931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بر اساس آموزش ها؛ تقسیم بندی تقریبی انجام دهید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اهداف خود را به سه دسته ی :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 بلند مدت؛ میان مدت و کوتاه مدت تقسیم کنید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430533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بعد هر هدف را در تاریخ خود یادداشت نمائید.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برای اهداف خود؛ تقسیم بندی 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زمان اجرای معکوس انجام دهید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057799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مشخص کنید که روزانه؛ هفتگی و ماهیانه چقدر زمان برای اجرا می گذارید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برای خود تعهد نامه و برنامه مکتوب عمل به اهداف بنویسید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429417"/>
                  </a:ext>
                </a:extLst>
              </a:tr>
              <a:tr h="360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چه برنامه ای برای استفاده از فرصت ها  دارید؟</a:t>
                      </a:r>
                      <a:endParaRPr lang="en-US" sz="800" b="1" i="0" u="none" strike="noStrike" kern="1200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 مرتبه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عکس</a:t>
                      </a:r>
                      <a:endParaRPr lang="fa-IR" sz="700" b="1" i="0" u="none" strike="noStrike" dirty="0">
                        <a:solidFill>
                          <a:schemeClr val="tx1"/>
                        </a:solidFill>
                        <a:effectLst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C1AFE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fa-IR" sz="800" b="1" kern="1200" dirty="0">
                          <a:solidFill>
                            <a:srgbClr val="140038"/>
                          </a:solidFill>
                          <a:latin typeface="Lahzeh SemiBold" pitchFamily="2" charset="-78"/>
                          <a:ea typeface="Lahzeh SemiBold" pitchFamily="2" charset="-78"/>
                          <a:cs typeface="Lahzeh SemiBold" pitchFamily="2" charset="-78"/>
                        </a:rPr>
                        <a:t>برای  اینکه بهتر به اهداف خود برسید چه مهارت ها یا افرادی می توانند به شما کمک کنند ؟</a:t>
                      </a:r>
                    </a:p>
                  </a:txBody>
                  <a:tcPr anchor="ctr">
                    <a:solidFill>
                      <a:srgbClr val="F4FA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hzeh" pitchFamily="2" charset="-78"/>
                          <a:ea typeface="Lahzeh" pitchFamily="2" charset="-78"/>
                          <a:cs typeface="Lahzeh" pitchFamily="2" charset="-78"/>
                        </a:rPr>
                        <a:t>15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Lahzeh" pitchFamily="2" charset="-78"/>
                        <a:ea typeface="Lahzeh" pitchFamily="2" charset="-78"/>
                        <a:cs typeface="Lahzeh" pitchFamily="2" charset="-78"/>
                      </a:endParaRPr>
                    </a:p>
                  </a:txBody>
                  <a:tcPr anchor="ctr">
                    <a:solidFill>
                      <a:srgbClr val="FFCB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666599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44012F55-4016-B046-E6B9-85A0C1985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901" y="4277908"/>
            <a:ext cx="1013760" cy="781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F9DA03-C9EA-79BC-DFB6-04A660D977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1901" y="5091943"/>
            <a:ext cx="1299502" cy="6092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4F9073C-5D0C-8521-4745-967CB416A8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1901" y="7903137"/>
            <a:ext cx="932960" cy="4748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E06366D-B20E-84C3-F055-261968972E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61901" y="7000984"/>
            <a:ext cx="1461905" cy="4957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1284E3-9EA0-7EEA-21F0-8CCE3A3D6D05}"/>
              </a:ext>
            </a:extLst>
          </p:cNvPr>
          <p:cNvSpPr txBox="1"/>
          <p:nvPr/>
        </p:nvSpPr>
        <p:spPr>
          <a:xfrm>
            <a:off x="73885" y="485946"/>
            <a:ext cx="186166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050" dirty="0">
                <a:solidFill>
                  <a:schemeClr val="accent5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تاریخ:  </a:t>
            </a:r>
            <a:r>
              <a:rPr lang="fa-IR" sz="1050" dirty="0">
                <a:solidFill>
                  <a:schemeClr val="accent5">
                    <a:lumMod val="20000"/>
                    <a:lumOff val="80000"/>
                  </a:schemeClr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.................</a:t>
            </a:r>
            <a:endParaRPr lang="en-US" sz="1050" dirty="0">
              <a:solidFill>
                <a:schemeClr val="accent5">
                  <a:lumMod val="20000"/>
                  <a:lumOff val="80000"/>
                </a:schemeClr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pic>
        <p:nvPicPr>
          <p:cNvPr id="11" name="Picture 10" descr="A person with his hand on his chin&#10;&#10;Description automatically generated">
            <a:extLst>
              <a:ext uri="{FF2B5EF4-FFF2-40B4-BE49-F238E27FC236}">
                <a16:creationId xmlns:a16="http://schemas.microsoft.com/office/drawing/2014/main" id="{1BB31A7A-BD05-C620-6F7A-F3F06EDA4D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806" y="476172"/>
            <a:ext cx="2620387" cy="1459556"/>
          </a:xfrm>
          <a:prstGeom prst="roundRect">
            <a:avLst>
              <a:gd name="adj" fmla="val 949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51063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2E98AC6D-49F3-7C91-4D70-3099DC29F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83D94DD-43F4-62C5-90FF-4DF71453640F}"/>
              </a:ext>
            </a:extLst>
          </p:cNvPr>
          <p:cNvSpPr/>
          <p:nvPr/>
        </p:nvSpPr>
        <p:spPr>
          <a:xfrm>
            <a:off x="1638511" y="811360"/>
            <a:ext cx="3580977" cy="608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kern="100" dirty="0">
                <a:solidFill>
                  <a:srgbClr val="330081"/>
                </a:solidFill>
                <a:latin typeface="Kalameh Black" pitchFamily="2" charset="-78"/>
                <a:ea typeface="Lahzeh-FaNum Bold" pitchFamily="2" charset="-78"/>
                <a:cs typeface="Kalameh Black" pitchFamily="2" charset="-78"/>
              </a:rPr>
              <a:t>بسمه تعالی</a:t>
            </a:r>
            <a:endParaRPr lang="en-US" sz="2000" kern="100" dirty="0">
              <a:solidFill>
                <a:srgbClr val="330081"/>
              </a:solidFill>
              <a:latin typeface="Kalameh Black" pitchFamily="2" charset="-78"/>
              <a:ea typeface="Lahzeh-FaNum Bold" pitchFamily="2" charset="-78"/>
              <a:cs typeface="Kalameh Black" pitchFamily="2" charset="-78"/>
            </a:endParaRPr>
          </a:p>
          <a:p>
            <a:pPr algn="ctr" rtl="1"/>
            <a:endParaRPr lang="en-US" sz="1356" kern="100" dirty="0">
              <a:latin typeface="Lahzeh-FaNum Bold" pitchFamily="2" charset="-78"/>
              <a:ea typeface="Lahzeh-FaNum Bold" pitchFamily="2" charset="-78"/>
              <a:cs typeface="Lahzeh-FaNum Bold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EF65E5-C2CC-E134-C9BF-C52603492F61}"/>
              </a:ext>
            </a:extLst>
          </p:cNvPr>
          <p:cNvSpPr/>
          <p:nvPr/>
        </p:nvSpPr>
        <p:spPr>
          <a:xfrm>
            <a:off x="3687146" y="3492624"/>
            <a:ext cx="35809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اینجانب </a:t>
            </a:r>
            <a:r>
              <a:rPr lang="fa-IR" sz="1200" kern="100" dirty="0">
                <a:solidFill>
                  <a:schemeClr val="bg1">
                    <a:lumMod val="75000"/>
                  </a:schemeClr>
                </a:solidFill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...........................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3BA6F6-6A66-F569-6315-7CA03AEA575F}"/>
              </a:ext>
            </a:extLst>
          </p:cNvPr>
          <p:cNvSpPr/>
          <p:nvPr/>
        </p:nvSpPr>
        <p:spPr>
          <a:xfrm>
            <a:off x="197555" y="3769623"/>
            <a:ext cx="6342098" cy="2909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در کلاس  </a:t>
            </a:r>
            <a:r>
              <a:rPr lang="fa-IR" sz="1164" kern="100" dirty="0">
                <a:solidFill>
                  <a:schemeClr val="bg1">
                    <a:lumMod val="75000"/>
                  </a:schemeClr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......................................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از دوره ی حرفه ای "شخصیت کاریزماتیک" شرکت نموده ام.</a:t>
            </a:r>
          </a:p>
          <a:p>
            <a:pPr algn="justLow" rtl="1">
              <a:lnSpc>
                <a:spcPct val="200000"/>
              </a:lnSpc>
            </a:pP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با توکل به خداوند متعال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و با احترام به ا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ُ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ستاد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م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، متعهد می‌شوم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؛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با انگیزه، 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تمرکز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و جدیت کامل، تمرینات و تع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ه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دات را به‌طور مستمر و مؤثر انجام دهم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تا از آموزشهای ارزشمند دوره،حداکثر بهره را ببرم و بتوانم در مسیر زندگی شخصی و حرفه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ای خود، فردی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کاریزما،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مؤثر و الهام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بخش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باشم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.</a:t>
            </a:r>
          </a:p>
          <a:p>
            <a:pPr algn="justLow" rtl="1">
              <a:lnSpc>
                <a:spcPct val="200000"/>
              </a:lnSpc>
            </a:pPr>
            <a:endParaRPr lang="fa-IR" sz="1100" b="1" dirty="0">
              <a:solidFill>
                <a:srgbClr val="FE7040"/>
              </a:solidFill>
              <a:latin typeface="Lahzeh-Family Light" pitchFamily="2" charset="-78"/>
              <a:ea typeface="Lahzeh-Family Light" pitchFamily="2" charset="-78"/>
              <a:cs typeface="Lahzeh-Family Light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sz="1100" kern="100" dirty="0">
                <a:solidFill>
                  <a:schemeClr val="accent1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خدایا سپاسگزارم بابت ....</a:t>
            </a:r>
            <a:endParaRPr lang="fa-IR" sz="1164" kern="100" dirty="0"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164" kern="100" dirty="0">
                <a:solidFill>
                  <a:schemeClr val="accent3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                                                                                                                                  تاریخ و امضا:</a:t>
            </a:r>
          </a:p>
          <a:p>
            <a:pPr algn="ctr" rtl="1">
              <a:lnSpc>
                <a:spcPct val="150000"/>
              </a:lnSpc>
            </a:pPr>
            <a:endParaRPr lang="fa-IR" sz="1164" kern="100" dirty="0"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marL="171450" indent="-171450" algn="r" rtl="1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q"/>
            </a:pPr>
            <a:r>
              <a:rPr lang="fa-IR" sz="1200" b="1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برنامه و زمانبندی من برای انجام تمرینات و تعهدات</a:t>
            </a:r>
            <a:r>
              <a:rPr lang="fa-IR" sz="1164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8452EDA-FF65-E26D-DFDC-DEDE8539B404}"/>
              </a:ext>
            </a:extLst>
          </p:cNvPr>
          <p:cNvSpPr/>
          <p:nvPr/>
        </p:nvSpPr>
        <p:spPr>
          <a:xfrm>
            <a:off x="266144" y="9005715"/>
            <a:ext cx="59791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800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تحقیقات و تجربه نشان داده است با </a:t>
            </a:r>
            <a:r>
              <a:rPr lang="fa-IR" sz="7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امضای تعهد نامه و مکتوب کردن برنامه ها</a:t>
            </a:r>
            <a:r>
              <a:rPr lang="fa-IR" sz="800" kern="100" dirty="0">
                <a:latin typeface="Lahzeh-FaNum Black" pitchFamily="2" charset="-78"/>
                <a:ea typeface="Lahzeh-FaNum Black" pitchFamily="2" charset="-78"/>
                <a:cs typeface="Lahzeh-FaNum Black" pitchFamily="2" charset="-78"/>
              </a:rPr>
              <a:t>؛ </a:t>
            </a:r>
            <a:r>
              <a:rPr lang="fa-IR" sz="800" kern="100" dirty="0">
                <a:latin typeface="Lahzeh" pitchFamily="2" charset="-78"/>
                <a:ea typeface="Lahzeh" pitchFamily="2" charset="-78"/>
                <a:cs typeface="Lahzeh" pitchFamily="2" charset="-78"/>
              </a:rPr>
              <a:t>احتمال تحقق اهداف چندین برابر افزایش می یابد.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FAE2E3-E5FE-5748-E0B2-70378991DABC}"/>
              </a:ext>
            </a:extLst>
          </p:cNvPr>
          <p:cNvSpPr/>
          <p:nvPr/>
        </p:nvSpPr>
        <p:spPr>
          <a:xfrm>
            <a:off x="1321536" y="1824538"/>
            <a:ext cx="4246880" cy="885931"/>
          </a:xfrm>
          <a:prstGeom prst="roundRect">
            <a:avLst/>
          </a:prstGeom>
          <a:solidFill>
            <a:srgbClr val="FFC000">
              <a:alpha val="47059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B900C5-BCC7-4D3D-C388-C08116251BF6}"/>
              </a:ext>
            </a:extLst>
          </p:cNvPr>
          <p:cNvSpPr/>
          <p:nvPr/>
        </p:nvSpPr>
        <p:spPr>
          <a:xfrm>
            <a:off x="4136782" y="2893632"/>
            <a:ext cx="3580977" cy="509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1356" kern="100" dirty="0">
              <a:latin typeface="Lahzeh-FaNum Bold" pitchFamily="2" charset="-78"/>
              <a:ea typeface="Lahzeh-FaNum Bold" pitchFamily="2" charset="-78"/>
              <a:cs typeface="Lahzeh-FaNum Bold" pitchFamily="2" charset="-78"/>
            </a:endParaRPr>
          </a:p>
          <a:p>
            <a:pPr algn="ctr" rtl="1"/>
            <a:r>
              <a:rPr lang="fa-IR" sz="1356" kern="100" dirty="0">
                <a:solidFill>
                  <a:srgbClr val="31007E"/>
                </a:solidFill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تعهد نامه: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F69761-2385-647C-57FD-2D1D17BF26E5}"/>
              </a:ext>
            </a:extLst>
          </p:cNvPr>
          <p:cNvSpPr txBox="1"/>
          <p:nvPr/>
        </p:nvSpPr>
        <p:spPr>
          <a:xfrm>
            <a:off x="1289582" y="1298809"/>
            <a:ext cx="4278834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ar-SA" sz="1600" b="1" dirty="0">
                <a:solidFill>
                  <a:srgbClr val="D7A23A"/>
                </a:solidFill>
                <a:latin typeface="Lahzeh Black" pitchFamily="2" charset="-78"/>
                <a:ea typeface="Lahzeh Black" pitchFamily="2" charset="-78"/>
                <a:cs typeface="Lahzeh Black" pitchFamily="2" charset="-78"/>
              </a:rPr>
              <a:t>خ</a:t>
            </a:r>
            <a:r>
              <a:rPr lang="fa-IR" sz="1600" b="1" dirty="0">
                <a:solidFill>
                  <a:srgbClr val="D7A23A"/>
                </a:solidFill>
                <a:latin typeface="Lahzeh Black" pitchFamily="2" charset="-78"/>
                <a:ea typeface="Lahzeh Black" pitchFamily="2" charset="-78"/>
                <a:cs typeface="Lahzeh Black" pitchFamily="2" charset="-78"/>
              </a:rPr>
              <a:t>ــــــــــــــ</a:t>
            </a:r>
            <a:r>
              <a:rPr lang="ar-SA" sz="1600" b="1" dirty="0">
                <a:solidFill>
                  <a:srgbClr val="D7A23A"/>
                </a:solidFill>
                <a:latin typeface="Lahzeh Black" pitchFamily="2" charset="-78"/>
                <a:ea typeface="Lahzeh Black" pitchFamily="2" charset="-78"/>
                <a:cs typeface="Lahzeh Black" pitchFamily="2" charset="-78"/>
              </a:rPr>
              <a:t>داون</a:t>
            </a:r>
            <a:r>
              <a:rPr lang="fa-IR" sz="1600" b="1" dirty="0">
                <a:solidFill>
                  <a:srgbClr val="D7A23A"/>
                </a:solidFill>
                <a:latin typeface="Lahzeh Black" pitchFamily="2" charset="-78"/>
                <a:ea typeface="Lahzeh Black" pitchFamily="2" charset="-78"/>
                <a:cs typeface="Lahzeh Black" pitchFamily="2" charset="-78"/>
              </a:rPr>
              <a:t>ـــــــــــــــــــــــ</a:t>
            </a:r>
            <a:r>
              <a:rPr lang="ar-SA" sz="1600" b="1" dirty="0">
                <a:solidFill>
                  <a:srgbClr val="D7A23A"/>
                </a:solidFill>
                <a:latin typeface="Lahzeh Black" pitchFamily="2" charset="-78"/>
                <a:ea typeface="Lahzeh Black" pitchFamily="2" charset="-78"/>
                <a:cs typeface="Lahzeh Black" pitchFamily="2" charset="-78"/>
              </a:rPr>
              <a:t>دا</a:t>
            </a:r>
            <a:endParaRPr lang="fa-IR" sz="1400" b="1" dirty="0">
              <a:solidFill>
                <a:srgbClr val="D7A23A"/>
              </a:solidFill>
              <a:latin typeface="Lahzeh Black" pitchFamily="2" charset="-78"/>
              <a:ea typeface="Lahzeh Black" pitchFamily="2" charset="-78"/>
              <a:cs typeface="Lahzeh Black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آرامش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 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عطا فرما تا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بپ</a:t>
            </a:r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ــ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ذی</a:t>
            </a:r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ـــــــ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رم</a:t>
            </a:r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 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 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آنچه را که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نمی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توانم تغییر ده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</a:t>
            </a:r>
            <a:endParaRPr lang="fa-IR" sz="1100" b="1" dirty="0">
              <a:solidFill>
                <a:srgbClr val="0D0D0D"/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شهامتی 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ـــــــــــــــــــ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ا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تغییر دهم </a:t>
            </a:r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 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آنچ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ه را ک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ه م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وان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و</a:t>
            </a:r>
          </a:p>
          <a:p>
            <a:pPr algn="r">
              <a:lnSpc>
                <a:spcPct val="150000"/>
              </a:lnSpc>
            </a:pP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بینش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 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ک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ـــــــــــــــــ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ه 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تف</a:t>
            </a:r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ـــــــــ</a:t>
            </a:r>
            <a:r>
              <a:rPr lang="ar-SA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اوت </a:t>
            </a:r>
            <a:r>
              <a:rPr lang="fa-IR" sz="1200" kern="100" dirty="0">
                <a:latin typeface="Lahzeh-FaNum Bold" pitchFamily="2" charset="-78"/>
                <a:ea typeface="Lahzeh-FaNum Bold" pitchFamily="2" charset="-78"/>
                <a:cs typeface="Lahzeh-FaNum Bold" pitchFamily="2" charset="-78"/>
              </a:rPr>
              <a:t>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ای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ـــــــــــــــ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ن دو ر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ا  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ب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دان</a:t>
            </a:r>
            <a:r>
              <a:rPr lang="fa-IR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ـــــــــــــ</a:t>
            </a:r>
            <a:r>
              <a:rPr lang="ar-SA" sz="1100" b="1" dirty="0">
                <a:solidFill>
                  <a:srgbClr val="0D0D0D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 </a:t>
            </a:r>
            <a:endParaRPr lang="fa-IR" sz="1100" b="1" dirty="0">
              <a:solidFill>
                <a:srgbClr val="0D0D0D"/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8730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C97B4F0-029E-3264-90DB-ECE83097FC47}"/>
              </a:ext>
            </a:extLst>
          </p:cNvPr>
          <p:cNvGrpSpPr/>
          <p:nvPr/>
        </p:nvGrpSpPr>
        <p:grpSpPr>
          <a:xfrm>
            <a:off x="164211" y="13416"/>
            <a:ext cx="655767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768577E-7224-5F34-1A2A-3D4483092669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3D4F0FE-B8D2-7142-7A21-790D541DCC77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654CBE5-2D53-1F57-40B4-6BE522398A6A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3D6353AA-EE73-4E21-AA57-7788358441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33C0E5E-23CC-E45B-528E-891E5BF9F08E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B3B137E-03F5-65FE-8EA8-B6B23D4158C8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BFED0-C8D0-9560-EF07-BA0792759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17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8D3387-4599-BD20-381F-C679E5B3F837}"/>
              </a:ext>
            </a:extLst>
          </p:cNvPr>
          <p:cNvSpPr txBox="1"/>
          <p:nvPr/>
        </p:nvSpPr>
        <p:spPr>
          <a:xfrm>
            <a:off x="2533115" y="633405"/>
            <a:ext cx="18198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یادداشت :</a:t>
            </a:r>
            <a:endParaRPr lang="en-US" sz="2400" dirty="0">
              <a:solidFill>
                <a:schemeClr val="accent5">
                  <a:lumMod val="60000"/>
                  <a:lumOff val="40000"/>
                </a:schemeClr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2850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1E1838-ED0D-1BC4-B49C-86BDDE2B34BB}"/>
              </a:ext>
            </a:extLst>
          </p:cNvPr>
          <p:cNvSpPr/>
          <p:nvPr/>
        </p:nvSpPr>
        <p:spPr>
          <a:xfrm>
            <a:off x="0" y="-111682"/>
            <a:ext cx="6858000" cy="10017682"/>
          </a:xfrm>
          <a:prstGeom prst="rect">
            <a:avLst/>
          </a:prstGeom>
          <a:gradFill flip="none" rotWithShape="1">
            <a:gsLst>
              <a:gs pos="0">
                <a:srgbClr val="112535"/>
              </a:gs>
              <a:gs pos="100000">
                <a:srgbClr val="00468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39A6EDC-B3FE-6D00-BAFC-9BD8ECF21377}"/>
              </a:ext>
            </a:extLst>
          </p:cNvPr>
          <p:cNvSpPr/>
          <p:nvPr/>
        </p:nvSpPr>
        <p:spPr>
          <a:xfrm>
            <a:off x="126882" y="147165"/>
            <a:ext cx="6599734" cy="9499988"/>
          </a:xfrm>
          <a:prstGeom prst="roundRect">
            <a:avLst>
              <a:gd name="adj" fmla="val 5880"/>
            </a:avLst>
          </a:prstGeom>
          <a:gradFill>
            <a:gsLst>
              <a:gs pos="12000">
                <a:srgbClr val="180D25"/>
              </a:gs>
              <a:gs pos="100000">
                <a:srgbClr val="3E001F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Graphic 29" descr="Grid lines">
            <a:extLst>
              <a:ext uri="{FF2B5EF4-FFF2-40B4-BE49-F238E27FC236}">
                <a16:creationId xmlns:a16="http://schemas.microsoft.com/office/drawing/2014/main" id="{59831371-FD64-CF83-954E-C541F4F63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219" y="4617785"/>
            <a:ext cx="4618585" cy="461858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8414B43-1654-ED81-E951-D56473C08EDE}"/>
              </a:ext>
            </a:extLst>
          </p:cNvPr>
          <p:cNvSpPr/>
          <p:nvPr/>
        </p:nvSpPr>
        <p:spPr>
          <a:xfrm>
            <a:off x="1576665" y="7864925"/>
            <a:ext cx="3613573" cy="535456"/>
          </a:xfrm>
          <a:prstGeom prst="rect">
            <a:avLst/>
          </a:prstGeom>
          <a:solidFill>
            <a:srgbClr val="FFCB5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Graphic 27" descr="A circle filled with tiny crosses">
            <a:extLst>
              <a:ext uri="{FF2B5EF4-FFF2-40B4-BE49-F238E27FC236}">
                <a16:creationId xmlns:a16="http://schemas.microsoft.com/office/drawing/2014/main" id="{DBF9236A-619E-C5B6-72DF-4ADE0A7C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6679" y="2685023"/>
            <a:ext cx="5273546" cy="527354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B5CBC006-A316-BCFB-BB14-2E910D39E0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6021" y="6927077"/>
            <a:ext cx="3554785" cy="1784829"/>
          </a:xfrm>
          <a:prstGeom prst="rect">
            <a:avLst/>
          </a:prstGeom>
        </p:spPr>
      </p:pic>
      <p:pic>
        <p:nvPicPr>
          <p:cNvPr id="32" name="Graphic 31" descr="A circle filled with diagonal lines">
            <a:extLst>
              <a:ext uri="{FF2B5EF4-FFF2-40B4-BE49-F238E27FC236}">
                <a16:creationId xmlns:a16="http://schemas.microsoft.com/office/drawing/2014/main" id="{10BC46A9-4DA8-28A6-C739-29BC838381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02263" y="2701686"/>
            <a:ext cx="2355498" cy="235549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3219781-5837-1D27-039D-AEB800B784E3}"/>
              </a:ext>
            </a:extLst>
          </p:cNvPr>
          <p:cNvSpPr txBox="1"/>
          <p:nvPr/>
        </p:nvSpPr>
        <p:spPr>
          <a:xfrm>
            <a:off x="372770" y="7913275"/>
            <a:ext cx="5959512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dirty="0">
                <a:solidFill>
                  <a:srgbClr val="1A0C25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لذت آموزش حرفه ای و با کیفیت</a:t>
            </a:r>
            <a:endParaRPr lang="fa-IR" sz="1200" dirty="0">
              <a:solidFill>
                <a:srgbClr val="1A0C25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  <a:p>
            <a:pPr algn="r"/>
            <a:endParaRPr lang="en-US" sz="1200" dirty="0">
              <a:solidFill>
                <a:schemeClr val="accent3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24C2A3D-84F7-C282-0E64-DC0550CC4689}"/>
              </a:ext>
            </a:extLst>
          </p:cNvPr>
          <p:cNvSpPr txBox="1"/>
          <p:nvPr/>
        </p:nvSpPr>
        <p:spPr>
          <a:xfrm>
            <a:off x="-90246" y="9101068"/>
            <a:ext cx="7029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12700">
                  <a:noFill/>
                </a:ln>
                <a:solidFill>
                  <a:srgbClr val="4000A0"/>
                </a:solidFill>
                <a:latin typeface="KalamehFaNum Black" pitchFamily="2" charset="-78"/>
                <a:cs typeface="KalamehFaNum Black" pitchFamily="2" charset="-78"/>
              </a:rPr>
              <a:t>www. Mahyapur.com</a:t>
            </a:r>
          </a:p>
        </p:txBody>
      </p:sp>
      <p:pic>
        <p:nvPicPr>
          <p:cNvPr id="24" name="Graphic 23" descr="Squares filled with tiny squares">
            <a:extLst>
              <a:ext uri="{FF2B5EF4-FFF2-40B4-BE49-F238E27FC236}">
                <a16:creationId xmlns:a16="http://schemas.microsoft.com/office/drawing/2014/main" id="{65E3732F-F096-CAC0-19BD-6560C45040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11733" y="4622753"/>
            <a:ext cx="2035308" cy="2035308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4418CED-568E-5C6B-FD9D-0A372AEA89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76665" y="5695495"/>
            <a:ext cx="3615252" cy="20606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BC9136-7F2C-B96C-9F48-14CDFA60181E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60" y="138482"/>
            <a:ext cx="6607656" cy="368046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10A2D2F-D5FC-B281-E3FB-8EA14DA87D0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47526" y="3271090"/>
            <a:ext cx="38100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7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2000" decel="48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F2BA3-F8A2-CD9D-038B-4B7E4BCC7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350" y="2131391"/>
            <a:ext cx="5829300" cy="34487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63F4CA-2DC3-8B37-FA46-FBD5EFF61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6537" y="4022505"/>
            <a:ext cx="5143500" cy="2391656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6B0C66-B1B2-4E28-2689-9199241FB74D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3B8E1E3-6072-2C5A-4B88-0DB88895621B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4B9F714-196E-4FC2-40EB-08A38E776414}"/>
                </a:ext>
              </a:extLst>
            </p:cNvPr>
            <p:cNvSpPr/>
            <p:nvPr/>
          </p:nvSpPr>
          <p:spPr>
            <a:xfrm>
              <a:off x="3063875" y="13416"/>
              <a:ext cx="790575" cy="46389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DB3551BC-9A99-8073-1C77-CCB82F0BDC9D}"/>
                </a:ext>
              </a:extLst>
            </p:cNvPr>
            <p:cNvSpPr/>
            <p:nvPr/>
          </p:nvSpPr>
          <p:spPr>
            <a:xfrm>
              <a:off x="3035544" y="79498"/>
              <a:ext cx="833449" cy="411894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 descr="A logo with a crown&#10;&#10;Description automatically generated">
              <a:extLst>
                <a:ext uri="{FF2B5EF4-FFF2-40B4-BE49-F238E27FC236}">
                  <a16:creationId xmlns:a16="http://schemas.microsoft.com/office/drawing/2014/main" id="{46A3F36C-5CBC-A97F-B974-2633CF1C24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35239" y="81917"/>
              <a:ext cx="634266" cy="411894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1B7D604-E0FC-BB4D-1C2B-8034B10BF8F0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A01E5FF-DE71-F516-C726-0AA28D1D2197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2819E37-9A28-1014-B636-5E2A9ACE897D}"/>
              </a:ext>
            </a:extLst>
          </p:cNvPr>
          <p:cNvSpPr/>
          <p:nvPr/>
        </p:nvSpPr>
        <p:spPr>
          <a:xfrm>
            <a:off x="3754689" y="9341826"/>
            <a:ext cx="2446867" cy="242674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0559E2-8E08-535E-6E8B-88A401932C10}"/>
              </a:ext>
            </a:extLst>
          </p:cNvPr>
          <p:cNvSpPr txBox="1"/>
          <p:nvPr/>
        </p:nvSpPr>
        <p:spPr>
          <a:xfrm>
            <a:off x="323834" y="2720202"/>
            <a:ext cx="6197600" cy="4218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endParaRPr lang="fa-IR" sz="1100" b="1" dirty="0">
              <a:solidFill>
                <a:schemeClr val="accent3">
                  <a:lumMod val="75000"/>
                </a:schemeClr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تاکید می شود جزوه را با کیفیت چاپ کنید و نکات آموزشی را خوانا و اصولی یادداشت فرمائید. 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ar-SA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جزوه </a:t>
            </a: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منتخب تعدادی از اسلایدهای تدریس است که به نسبت </a:t>
            </a:r>
            <a:r>
              <a:rPr lang="ar-SA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قابل</a:t>
            </a: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یت</a:t>
            </a:r>
            <a:r>
              <a:rPr lang="ar-SA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نکته‌برداری</a:t>
            </a: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دارند.</a:t>
            </a:r>
          </a:p>
          <a:p>
            <a:pPr marL="228600" indent="-2286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تاریخ شروع مشاهده ی آموزش های این کلاس؛ بالای همین صفحه و تاریخ انجام تمرینات؛ بالای صفحه تمرینات یادداشت فرمائید.</a:t>
            </a:r>
          </a:p>
          <a:p>
            <a:pPr marL="228600" indent="-2286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تعداد روزهای پیشنهادی برای مشاهده ی آموزش های هر کلاس، همراه با انجام تمرینات، بین 1 الی 3 روز است.</a:t>
            </a:r>
            <a:r>
              <a:rPr lang="fa-IR" sz="1100" b="1" dirty="0">
                <a:solidFill>
                  <a:srgbClr val="CC0066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(میانگین روزانه حدود 5 ساعت مفید)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1100" b="1" dirty="0">
                <a:solidFill>
                  <a:srgbClr val="321F85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تمرینات در انتهای جزوه قرار دارند که برگرفته از آموزش های کلاس می باشد</a:t>
            </a:r>
            <a:r>
              <a:rPr lang="fa-IR" sz="11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.</a:t>
            </a:r>
          </a:p>
          <a:p>
            <a:pPr marL="228600" indent="-228600" algn="r" rtl="1">
              <a:lnSpc>
                <a:spcPct val="200000"/>
              </a:lnSpc>
              <a:buFont typeface="+mj-lt"/>
              <a:buAutoNum type="arabicPeriod"/>
            </a:pPr>
            <a:r>
              <a:rPr lang="hi-IN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هنگام </a:t>
            </a:r>
            <a:r>
              <a:rPr lang="fa-IR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آموزش و تمرین</a:t>
            </a:r>
            <a:r>
              <a:rPr lang="hi-IN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،</a:t>
            </a:r>
            <a:r>
              <a:rPr lang="fa-IR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 تا حد امکان</a:t>
            </a:r>
            <a:r>
              <a:rPr lang="hi-IN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 از</a:t>
            </a:r>
            <a:r>
              <a:rPr lang="fa-IR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 </a:t>
            </a:r>
            <a:r>
              <a:rPr lang="hi-IN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عوامل حواس پرتی</a:t>
            </a:r>
            <a:r>
              <a:rPr lang="fa-IR" sz="1100" b="1" dirty="0">
                <a:solidFill>
                  <a:srgbClr val="370460"/>
                </a:solidFill>
                <a:latin typeface="Lahzeh"/>
                <a:cs typeface="Lahzeh"/>
              </a:rPr>
              <a:t> (مانند: </a:t>
            </a:r>
            <a:r>
              <a:rPr lang="hi-IN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تلویزیون،</a:t>
            </a:r>
            <a:r>
              <a:rPr lang="fa-IR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 اعلان تلفن همراه، فضای مجازی، محیط های پر سر و صدا و... دوری کنید.</a:t>
            </a:r>
            <a:r>
              <a:rPr lang="hi-IN" sz="1100" b="1" u="none" strike="noStrike" dirty="0">
                <a:solidFill>
                  <a:srgbClr val="370460"/>
                </a:solidFill>
                <a:uFillTx/>
                <a:latin typeface="Lahzeh"/>
                <a:cs typeface="Lahzeh"/>
              </a:rPr>
              <a:t> </a:t>
            </a:r>
            <a:endParaRPr lang="fa-IR" sz="1100" b="1" dirty="0">
              <a:solidFill>
                <a:srgbClr val="370460"/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1100" b="1" dirty="0">
                <a:solidFill>
                  <a:srgbClr val="666633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                            </a:t>
            </a:r>
          </a:p>
          <a:p>
            <a:pPr algn="r" rtl="1">
              <a:lnSpc>
                <a:spcPct val="200000"/>
              </a:lnSpc>
            </a:pPr>
            <a:r>
              <a:rPr lang="fa-IR" sz="1100" b="1" dirty="0">
                <a:solidFill>
                  <a:srgbClr val="666633"/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      لطفاً نظرات ارزشمند خود را در اپلیکیشن، قسمت "نظرات کاربران" برای این کلاس ثبت نمائید</a:t>
            </a:r>
            <a:r>
              <a:rPr lang="fa-IR" sz="1100" b="1" dirty="0">
                <a:solidFill>
                  <a:srgbClr val="666633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.</a:t>
            </a:r>
          </a:p>
          <a:p>
            <a:pPr marL="228600" indent="-228600" algn="justLow" rtl="1">
              <a:lnSpc>
                <a:spcPct val="150000"/>
              </a:lnSpc>
              <a:buAutoNum type="arabicPeriod" startAt="9"/>
            </a:pPr>
            <a:endParaRPr lang="fa-IR" sz="1100" b="1" dirty="0">
              <a:solidFill>
                <a:schemeClr val="accent3">
                  <a:lumMod val="75000"/>
                </a:schemeClr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  <a:p>
            <a:pPr marL="228600" indent="-228600" algn="r" rtl="1">
              <a:lnSpc>
                <a:spcPct val="150000"/>
              </a:lnSpc>
              <a:buFont typeface="+mj-lt"/>
              <a:buAutoNum type="arabicPeriod"/>
            </a:pPr>
            <a:endParaRPr lang="fa-IR" sz="1100" b="1" dirty="0">
              <a:solidFill>
                <a:schemeClr val="accent3">
                  <a:lumMod val="75000"/>
                </a:schemeClr>
              </a:solidFill>
              <a:latin typeface="Lahzeh-FaNum Light" pitchFamily="2" charset="-78"/>
              <a:ea typeface="Lahzeh-FaNum Light" pitchFamily="2" charset="-78"/>
              <a:cs typeface="Lahzeh-FaNum Light" pitchFamily="2" charset="-78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213FD72-3081-0BFA-4986-EBE953FB233C}"/>
              </a:ext>
            </a:extLst>
          </p:cNvPr>
          <p:cNvSpPr/>
          <p:nvPr/>
        </p:nvSpPr>
        <p:spPr>
          <a:xfrm>
            <a:off x="3702050" y="2741148"/>
            <a:ext cx="2641600" cy="242674"/>
          </a:xfrm>
          <a:prstGeom prst="round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CAFADB-B75D-C781-D1CF-D24CB0D4CBA2}"/>
              </a:ext>
            </a:extLst>
          </p:cNvPr>
          <p:cNvSpPr txBox="1"/>
          <p:nvPr/>
        </p:nvSpPr>
        <p:spPr>
          <a:xfrm>
            <a:off x="2944299" y="2747232"/>
            <a:ext cx="41461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chemeClr val="bg1"/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لطفاً به نکات مهم زیر توجه فرمائید:</a:t>
            </a:r>
            <a:endParaRPr lang="en-US" sz="1600" dirty="0">
              <a:solidFill>
                <a:schemeClr val="bg1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4E7A68E-B760-3214-4A91-6A5242F14733}"/>
              </a:ext>
            </a:extLst>
          </p:cNvPr>
          <p:cNvSpPr/>
          <p:nvPr/>
        </p:nvSpPr>
        <p:spPr>
          <a:xfrm>
            <a:off x="1125628" y="1249947"/>
            <a:ext cx="4653280" cy="323610"/>
          </a:xfrm>
          <a:prstGeom prst="roundRect">
            <a:avLst>
              <a:gd name="adj" fmla="val 34526"/>
            </a:avLst>
          </a:prstGeom>
          <a:solidFill>
            <a:srgbClr val="301D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83E9DD-5A0C-C63B-3CD5-40D7989A1FE1}"/>
              </a:ext>
            </a:extLst>
          </p:cNvPr>
          <p:cNvSpPr txBox="1"/>
          <p:nvPr/>
        </p:nvSpPr>
        <p:spPr>
          <a:xfrm>
            <a:off x="359968" y="732885"/>
            <a:ext cx="186166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050" dirty="0">
                <a:solidFill>
                  <a:schemeClr val="accent5"/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تاریخ:  </a:t>
            </a:r>
            <a:r>
              <a:rPr lang="fa-IR" sz="1050" dirty="0">
                <a:solidFill>
                  <a:schemeClr val="accent5">
                    <a:lumMod val="20000"/>
                    <a:lumOff val="80000"/>
                  </a:schemeClr>
                </a:solidFill>
                <a:latin typeface="Lahzeh-FaNum ExtraBold" pitchFamily="2" charset="-78"/>
                <a:ea typeface="Lahzeh-FaNum ExtraBold" pitchFamily="2" charset="-78"/>
                <a:cs typeface="Lahzeh-FaNum ExtraBold" pitchFamily="2" charset="-78"/>
              </a:rPr>
              <a:t>.................</a:t>
            </a:r>
            <a:endParaRPr lang="en-US" sz="1050" dirty="0">
              <a:solidFill>
                <a:schemeClr val="accent5">
                  <a:lumMod val="20000"/>
                  <a:lumOff val="80000"/>
                </a:schemeClr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001CFD-6CC3-A232-454F-DD2341477D3F}"/>
              </a:ext>
            </a:extLst>
          </p:cNvPr>
          <p:cNvSpPr txBox="1"/>
          <p:nvPr/>
        </p:nvSpPr>
        <p:spPr>
          <a:xfrm>
            <a:off x="-362354" y="827188"/>
            <a:ext cx="7569976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chemeClr val="accent3">
                    <a:lumMod val="50000"/>
                  </a:schemeClr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به نام خداوند عشق و باور </a:t>
            </a:r>
          </a:p>
          <a:p>
            <a:pPr algn="ctr"/>
            <a:endParaRPr lang="fa-IR" sz="700" b="1" dirty="0">
              <a:solidFill>
                <a:schemeClr val="accent3">
                  <a:lumMod val="50000"/>
                </a:schemeClr>
              </a:solidFill>
              <a:latin typeface="Lahzeh SemiBold" pitchFamily="2" charset="-78"/>
              <a:ea typeface="Lahzeh SemiBold" pitchFamily="2" charset="-78"/>
              <a:cs typeface="Lahzeh SemiBold" pitchFamily="2" charset="-78"/>
            </a:endParaRPr>
          </a:p>
          <a:p>
            <a:pPr algn="ctr"/>
            <a:endParaRPr lang="fa-IR" sz="1100" b="1" dirty="0">
              <a:solidFill>
                <a:schemeClr val="accent3">
                  <a:lumMod val="50000"/>
                </a:schemeClr>
              </a:solidFill>
              <a:latin typeface="Lahzeh SemiBold" pitchFamily="2" charset="-78"/>
              <a:ea typeface="Lahzeh SemiBold" pitchFamily="2" charset="-78"/>
              <a:cs typeface="Lahzeh SemiBold" pitchFamily="2" charset="-78"/>
            </a:endParaRPr>
          </a:p>
          <a:p>
            <a:pPr algn="ctr"/>
            <a:endParaRPr lang="fa-IR" sz="100" b="1" dirty="0">
              <a:solidFill>
                <a:schemeClr val="accent3">
                  <a:lumMod val="50000"/>
                </a:schemeClr>
              </a:solidFill>
              <a:latin typeface="Lahzeh SemiBold" pitchFamily="2" charset="-78"/>
              <a:ea typeface="Lahzeh SemiBold" pitchFamily="2" charset="-78"/>
              <a:cs typeface="Lahzeh SemiBold" pitchFamily="2" charset="-78"/>
            </a:endParaRPr>
          </a:p>
          <a:p>
            <a:pPr algn="ctr"/>
            <a:r>
              <a:rPr lang="fa-IR" sz="1200" b="1" dirty="0">
                <a:solidFill>
                  <a:srgbClr val="FFC000"/>
                </a:solidFill>
                <a:latin typeface="Lahzeh SemiBold" pitchFamily="2" charset="-78"/>
                <a:ea typeface="Lahzeh SemiBold" pitchFamily="2" charset="-78"/>
                <a:cs typeface="Lahzeh SemiBold" pitchFamily="2" charset="-78"/>
              </a:rPr>
              <a:t>قطعاً رعایت نکات، موجب افزایش یادگیری و مهارت افزائی می شود.</a:t>
            </a:r>
            <a:endParaRPr lang="en-US" sz="1200" dirty="0">
              <a:solidFill>
                <a:schemeClr val="accent3"/>
              </a:solidFill>
              <a:latin typeface="Lahzeh-FaNum ExtraBold" pitchFamily="2" charset="-78"/>
              <a:ea typeface="Lahzeh-FaNum ExtraBold" pitchFamily="2" charset="-78"/>
              <a:cs typeface="Lahzeh-FaNum ExtraBold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79986D-D354-BFC8-F1FE-C00CB25207EF}"/>
              </a:ext>
            </a:extLst>
          </p:cNvPr>
          <p:cNvSpPr txBox="1"/>
          <p:nvPr/>
        </p:nvSpPr>
        <p:spPr>
          <a:xfrm>
            <a:off x="3735917" y="2510287"/>
            <a:ext cx="384139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000" b="1" dirty="0">
                <a:solidFill>
                  <a:srgbClr val="CC0066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برای اینکه از آموزش ها بیشترین بهره را ببرید</a:t>
            </a:r>
            <a:endParaRPr lang="en-US" sz="1050" dirty="0">
              <a:solidFill>
                <a:srgbClr val="CC0066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506332-EB06-2CBA-8FBC-5D54E8D641BB}"/>
              </a:ext>
            </a:extLst>
          </p:cNvPr>
          <p:cNvSpPr txBox="1"/>
          <p:nvPr/>
        </p:nvSpPr>
        <p:spPr>
          <a:xfrm>
            <a:off x="36689" y="9369031"/>
            <a:ext cx="62210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r" rtl="1"/>
            <a:r>
              <a:rPr lang="fa-IR" sz="900" b="1" dirty="0">
                <a:solidFill>
                  <a:schemeClr val="accent3">
                    <a:lumMod val="50000"/>
                  </a:schemeClr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یادداشت برداری دقیق، تمرین مستمر و تمرکز بالا، سه کلید طلایی برای رسیدن به اهداف شما در این دوره هستند.</a:t>
            </a:r>
            <a:endParaRPr lang="en-US" sz="900" b="1" dirty="0">
              <a:solidFill>
                <a:schemeClr val="accent3">
                  <a:lumMod val="50000"/>
                </a:schemeClr>
              </a:solidFill>
              <a:latin typeface="Lahzeh" pitchFamily="2" charset="-78"/>
              <a:ea typeface="Lahzeh" pitchFamily="2" charset="-78"/>
              <a:cs typeface="Lahzeh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1D21D6-E1F6-9D0C-A7F8-88E6CAE57AB8}"/>
              </a:ext>
            </a:extLst>
          </p:cNvPr>
          <p:cNvSpPr txBox="1"/>
          <p:nvPr/>
        </p:nvSpPr>
        <p:spPr>
          <a:xfrm>
            <a:off x="-1226326" y="2123707"/>
            <a:ext cx="75699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fa-IR" sz="700" b="1" dirty="0">
              <a:solidFill>
                <a:schemeClr val="accent3">
                  <a:lumMod val="50000"/>
                </a:schemeClr>
              </a:solidFill>
              <a:latin typeface="Lahzeh SemiBold" pitchFamily="2" charset="-78"/>
              <a:ea typeface="Lahzeh SemiBold" pitchFamily="2" charset="-78"/>
              <a:cs typeface="Lahzeh SemiBold" pitchFamily="2" charset="-78"/>
            </a:endParaRPr>
          </a:p>
          <a:p>
            <a:pPr algn="r"/>
            <a:r>
              <a:rPr lang="fa-IR" sz="1200" b="1" dirty="0">
                <a:solidFill>
                  <a:srgbClr val="370460"/>
                </a:solidFill>
                <a:latin typeface="Lahzeh" pitchFamily="2" charset="-78"/>
                <a:ea typeface="Lahzeh" pitchFamily="2" charset="-78"/>
                <a:cs typeface="Lahzeh" pitchFamily="2" charset="-78"/>
              </a:rPr>
              <a:t>دانشجوی گرامی،سلام</a:t>
            </a:r>
          </a:p>
          <a:p>
            <a:pPr algn="ctr"/>
            <a:endParaRPr lang="fa-IR" sz="100" b="1" dirty="0">
              <a:solidFill>
                <a:schemeClr val="accent3">
                  <a:lumMod val="50000"/>
                </a:schemeClr>
              </a:solidFill>
              <a:latin typeface="Lahzeh SemiBold" pitchFamily="2" charset="-78"/>
              <a:ea typeface="Lahzeh SemiBold" pitchFamily="2" charset="-78"/>
              <a:cs typeface="Lahzeh Semi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166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50C88B0-F1CC-1A69-8300-A05069355A0F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0BAA27E-DCD0-BAB2-698D-C6CEDC71A602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67FE7B1-340B-3ECA-462A-75C4A221C066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CE51FC2-B150-03C6-D46A-40B62116AAE9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9608F5B5-006C-9375-9866-2FEDC7AF61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3EC0029-727F-07DA-AED4-71AD63411F8D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64DD0D2-915A-F567-C533-4C6E20255EEE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3" name="Picture 2" descr="Slide1">
            <a:extLst>
              <a:ext uri="{FF2B5EF4-FFF2-40B4-BE49-F238E27FC236}">
                <a16:creationId xmlns:a16="http://schemas.microsoft.com/office/drawing/2014/main" id="{94022877-3E61-1F12-3B17-F2865A4BFA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80" y="53816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5" name="Picture 4" descr="Slide2">
            <a:extLst>
              <a:ext uri="{FF2B5EF4-FFF2-40B4-BE49-F238E27FC236}">
                <a16:creationId xmlns:a16="http://schemas.microsoft.com/office/drawing/2014/main" id="{FA844178-BA2A-DDE4-23EB-24427222A0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80" y="2399933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3">
            <a:extLst>
              <a:ext uri="{FF2B5EF4-FFF2-40B4-BE49-F238E27FC236}">
                <a16:creationId xmlns:a16="http://schemas.microsoft.com/office/drawing/2014/main" id="{178EED79-5D2A-1164-42E9-4B09323B77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80" y="426170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4">
            <a:extLst>
              <a:ext uri="{FF2B5EF4-FFF2-40B4-BE49-F238E27FC236}">
                <a16:creationId xmlns:a16="http://schemas.microsoft.com/office/drawing/2014/main" id="{6BBF6DCF-C36E-E251-5BE8-4E1A947EEA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80" y="6123475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5">
            <a:extLst>
              <a:ext uri="{FF2B5EF4-FFF2-40B4-BE49-F238E27FC236}">
                <a16:creationId xmlns:a16="http://schemas.microsoft.com/office/drawing/2014/main" id="{8419C55B-B7AA-A930-A21E-D27F410917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80" y="7985246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CEA816-EF3E-688C-DA20-A65C9DD36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628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0F1CF52-15B3-D8FC-3E62-2F9ED6BDB83A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BCB5269-2F12-34B5-C8DB-1075392C215F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D00AB70-18C7-F855-5F93-A6A89DBB733C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061F8C-A604-73E2-055F-6D1A72601184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70138B86-C9B8-B480-9A3D-B9F0C756E8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841803A-1F55-D85D-C954-0A7FDE3CE76F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8312A61-FC7D-ADD6-11B6-A098A1EC91AE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5" name="Picture 4" descr="Slide6">
            <a:extLst>
              <a:ext uri="{FF2B5EF4-FFF2-40B4-BE49-F238E27FC236}">
                <a16:creationId xmlns:a16="http://schemas.microsoft.com/office/drawing/2014/main" id="{FAAC7431-36C9-63AB-6481-33B6016236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42550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7">
            <a:extLst>
              <a:ext uri="{FF2B5EF4-FFF2-40B4-BE49-F238E27FC236}">
                <a16:creationId xmlns:a16="http://schemas.microsoft.com/office/drawing/2014/main" id="{20712D7E-EC2E-DF18-7C82-23A9592C8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2312333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8">
            <a:extLst>
              <a:ext uri="{FF2B5EF4-FFF2-40B4-BE49-F238E27FC236}">
                <a16:creationId xmlns:a16="http://schemas.microsoft.com/office/drawing/2014/main" id="{A5CBE60D-A99A-2680-16F0-5AD0C50AF8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419916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9">
            <a:extLst>
              <a:ext uri="{FF2B5EF4-FFF2-40B4-BE49-F238E27FC236}">
                <a16:creationId xmlns:a16="http://schemas.microsoft.com/office/drawing/2014/main" id="{FA6F854E-F2AE-3902-BB28-3BEDBF7FCC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6085995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8" name="Picture 17" descr="Slide10">
            <a:extLst>
              <a:ext uri="{FF2B5EF4-FFF2-40B4-BE49-F238E27FC236}">
                <a16:creationId xmlns:a16="http://schemas.microsoft.com/office/drawing/2014/main" id="{3E2392CB-D93D-73CD-4F60-5ED6945273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7972824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2A82DE-DA95-FF76-BA45-044B2B421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82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A97B4A-17BF-4B0B-227B-B4B6524EA141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050AECC-5573-3577-B60A-8BC4502CD06A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0F9B323-240D-DFB1-53E8-E850253C6B63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B8F949C-89D4-C998-6835-6A8F741669FA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307DBA9C-FA4F-3BBB-EF92-D14DCDB5A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0C4C7A8-4791-46DF-EFF2-3951168F0B65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3352E1-108A-6FD6-4030-28E555259044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7" name="Picture 6" descr="Slide11">
            <a:extLst>
              <a:ext uri="{FF2B5EF4-FFF2-40B4-BE49-F238E27FC236}">
                <a16:creationId xmlns:a16="http://schemas.microsoft.com/office/drawing/2014/main" id="{369EA6DB-CB9B-7E4E-E880-72E852395F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399973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12">
            <a:extLst>
              <a:ext uri="{FF2B5EF4-FFF2-40B4-BE49-F238E27FC236}">
                <a16:creationId xmlns:a16="http://schemas.microsoft.com/office/drawing/2014/main" id="{FEACDF9D-1BBF-CAF5-96EB-F8F110CB4B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225613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13">
            <a:extLst>
              <a:ext uri="{FF2B5EF4-FFF2-40B4-BE49-F238E27FC236}">
                <a16:creationId xmlns:a16="http://schemas.microsoft.com/office/drawing/2014/main" id="{6C23AD09-6359-642C-9EE3-7AC89FE304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4112295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8" name="Picture 17" descr="Slide14">
            <a:extLst>
              <a:ext uri="{FF2B5EF4-FFF2-40B4-BE49-F238E27FC236}">
                <a16:creationId xmlns:a16="http://schemas.microsoft.com/office/drawing/2014/main" id="{713C49AB-C776-1675-9FAD-E745C8CB08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596845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9" name="Picture 18" descr="Slide15">
            <a:extLst>
              <a:ext uri="{FF2B5EF4-FFF2-40B4-BE49-F238E27FC236}">
                <a16:creationId xmlns:a16="http://schemas.microsoft.com/office/drawing/2014/main" id="{48CBACE4-511C-09C7-151C-67EB4509A6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6" y="7824618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7E42A8-C073-957F-79E0-E07ACD806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155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865A0AE-8A39-6B68-EED3-B7667425A7CE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2CB6B9E-65BE-87CC-E6A6-A7170FFFBBE2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C6DBB80-FF3A-8BCD-DDDD-6BA6AD67AB64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E077C91-50C2-6622-8636-E759CA20751C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F4832D2D-141E-D6C2-AC7C-4D73192E3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88D7602-74F4-66BC-CBFF-FBC0AB9FAE39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F11EAA0-6B8F-8674-85BA-0B43934F382D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3" name="Picture 2" descr="Slide17">
            <a:extLst>
              <a:ext uri="{FF2B5EF4-FFF2-40B4-BE49-F238E27FC236}">
                <a16:creationId xmlns:a16="http://schemas.microsoft.com/office/drawing/2014/main" id="{D0D41DB3-66E7-44D9-C93A-B382D61A6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33735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5" name="Picture 4" descr="Slide18">
            <a:extLst>
              <a:ext uri="{FF2B5EF4-FFF2-40B4-BE49-F238E27FC236}">
                <a16:creationId xmlns:a16="http://schemas.microsoft.com/office/drawing/2014/main" id="{0AEF9069-372A-6DEE-42CC-477C31808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4920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19">
            <a:extLst>
              <a:ext uri="{FF2B5EF4-FFF2-40B4-BE49-F238E27FC236}">
                <a16:creationId xmlns:a16="http://schemas.microsoft.com/office/drawing/2014/main" id="{392B3915-D828-BA92-54E0-D57CC55082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6161058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20">
            <a:extLst>
              <a:ext uri="{FF2B5EF4-FFF2-40B4-BE49-F238E27FC236}">
                <a16:creationId xmlns:a16="http://schemas.microsoft.com/office/drawing/2014/main" id="{0216090A-5072-8701-1D7B-C31A9A0643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8072909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16">
            <a:extLst>
              <a:ext uri="{FF2B5EF4-FFF2-40B4-BE49-F238E27FC236}">
                <a16:creationId xmlns:a16="http://schemas.microsoft.com/office/drawing/2014/main" id="{C6EA50E8-5170-5F73-17D6-A7C5EA5071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5502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1C270F-448E-5727-3EAC-AF656249D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735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85CD2AF-C391-3227-02BB-A0309B65FE7D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D290A58-5704-E64C-6414-BDA4E19F9441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EB8A1DB-429B-7062-67BA-B49AD3302BFB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F100F47-4959-37CB-96A5-C8F9369A64BD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B885B706-F95A-6CC9-565F-8CDA32682C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ECD4C1F-C099-3ABB-78D7-593997C0C850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F8E5783-0725-08BF-2568-B98AC3296346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3" name="Picture 2" descr="Slide21">
            <a:extLst>
              <a:ext uri="{FF2B5EF4-FFF2-40B4-BE49-F238E27FC236}">
                <a16:creationId xmlns:a16="http://schemas.microsoft.com/office/drawing/2014/main" id="{2821AFD6-8EBC-A971-26C5-287C7228F8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50352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5" name="Picture 4" descr="Slide22">
            <a:extLst>
              <a:ext uri="{FF2B5EF4-FFF2-40B4-BE49-F238E27FC236}">
                <a16:creationId xmlns:a16="http://schemas.microsoft.com/office/drawing/2014/main" id="{1D7054FB-1B10-9052-D8FB-01F957652B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37395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23">
            <a:extLst>
              <a:ext uri="{FF2B5EF4-FFF2-40B4-BE49-F238E27FC236}">
                <a16:creationId xmlns:a16="http://schemas.microsoft.com/office/drawing/2014/main" id="{CF3A9BD6-F32F-B796-3091-EBDB34AC46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4438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24">
            <a:extLst>
              <a:ext uri="{FF2B5EF4-FFF2-40B4-BE49-F238E27FC236}">
                <a16:creationId xmlns:a16="http://schemas.microsoft.com/office/drawing/2014/main" id="{85414F19-7D32-4084-A34E-9EADBE95E6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6114816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25">
            <a:extLst>
              <a:ext uri="{FF2B5EF4-FFF2-40B4-BE49-F238E27FC236}">
                <a16:creationId xmlns:a16="http://schemas.microsoft.com/office/drawing/2014/main" id="{7F9AC3C0-1191-EDEB-3280-0A9C039EFF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7985246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6E27C0-FD0C-1B7E-F0BC-3669ACF90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58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F051AEE-E9A8-50C8-B0A3-0448A0288037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1149FAE-53D6-9E0B-49AE-B24AC43D5AD6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3597D80-F8B3-9A93-970F-5619D7B19772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1EFB047-2390-9F6A-0E39-927906384DB3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F98218D1-B61C-CA1C-4A92-B3DCDEDC2D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E17D8DB-AB60-A08B-8295-BE40D873F511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BB16E7-73CC-BFD2-D36C-F83555F623BA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5" name="Picture 4" descr="Slide26">
            <a:extLst>
              <a:ext uri="{FF2B5EF4-FFF2-40B4-BE49-F238E27FC236}">
                <a16:creationId xmlns:a16="http://schemas.microsoft.com/office/drawing/2014/main" id="{97642E3E-EE3E-0786-003C-FAAE8DA02F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550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7" name="Picture 6" descr="Slide27">
            <a:extLst>
              <a:ext uri="{FF2B5EF4-FFF2-40B4-BE49-F238E27FC236}">
                <a16:creationId xmlns:a16="http://schemas.microsoft.com/office/drawing/2014/main" id="{02BF3EEF-D6E6-9CDA-0D06-A205E525F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2315438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28">
            <a:extLst>
              <a:ext uri="{FF2B5EF4-FFF2-40B4-BE49-F238E27FC236}">
                <a16:creationId xmlns:a16="http://schemas.microsoft.com/office/drawing/2014/main" id="{1A0A9B56-CA1B-748A-0823-19B2F435C4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420537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29">
            <a:extLst>
              <a:ext uri="{FF2B5EF4-FFF2-40B4-BE49-F238E27FC236}">
                <a16:creationId xmlns:a16="http://schemas.microsoft.com/office/drawing/2014/main" id="{75C8F896-B8E5-777F-7505-1F46CDDC6D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6095310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8" name="Picture 17" descr="Slide30">
            <a:extLst>
              <a:ext uri="{FF2B5EF4-FFF2-40B4-BE49-F238E27FC236}">
                <a16:creationId xmlns:a16="http://schemas.microsoft.com/office/drawing/2014/main" id="{3951A8C0-7E62-036C-24C2-87B5587B91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11" y="7985246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6C7C0-4D31-A1AC-88DD-CD1E34204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753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312F2B4-EADE-68D2-FEC2-20146B7808C1}"/>
              </a:ext>
            </a:extLst>
          </p:cNvPr>
          <p:cNvGrpSpPr/>
          <p:nvPr/>
        </p:nvGrpSpPr>
        <p:grpSpPr>
          <a:xfrm>
            <a:off x="164211" y="13416"/>
            <a:ext cx="6576116" cy="9903447"/>
            <a:chOff x="164211" y="13416"/>
            <a:chExt cx="6576116" cy="990344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5382B34-B18D-E4D7-6133-199D4F17879C}"/>
                </a:ext>
              </a:extLst>
            </p:cNvPr>
            <p:cNvSpPr/>
            <p:nvPr/>
          </p:nvSpPr>
          <p:spPr>
            <a:xfrm>
              <a:off x="164211" y="239077"/>
              <a:ext cx="6576116" cy="9544405"/>
            </a:xfrm>
            <a:prstGeom prst="roundRect">
              <a:avLst>
                <a:gd name="adj" fmla="val 2256"/>
              </a:avLst>
            </a:prstGeom>
            <a:solidFill>
              <a:schemeClr val="bg1"/>
            </a:solidFill>
            <a:ln w="19050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A48EA87F-EAEE-E7D4-22E5-B09804CEFA65}"/>
                </a:ext>
              </a:extLst>
            </p:cNvPr>
            <p:cNvSpPr/>
            <p:nvPr/>
          </p:nvSpPr>
          <p:spPr>
            <a:xfrm>
              <a:off x="3160389" y="13416"/>
              <a:ext cx="546289" cy="3759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2611C00-BD41-FD30-F8A4-2E672065B3AA}"/>
                </a:ext>
              </a:extLst>
            </p:cNvPr>
            <p:cNvSpPr/>
            <p:nvPr/>
          </p:nvSpPr>
          <p:spPr>
            <a:xfrm>
              <a:off x="3167051" y="90410"/>
              <a:ext cx="532954" cy="309563"/>
            </a:xfrm>
            <a:prstGeom prst="roundRect">
              <a:avLst/>
            </a:prstGeom>
            <a:noFill/>
            <a:ln w="12700">
              <a:solidFill>
                <a:schemeClr val="bg2">
                  <a:lumMod val="9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 logo with a crown&#10;&#10;Description automatically generated">
              <a:extLst>
                <a:ext uri="{FF2B5EF4-FFF2-40B4-BE49-F238E27FC236}">
                  <a16:creationId xmlns:a16="http://schemas.microsoft.com/office/drawing/2014/main" id="{867EA28B-ABCE-3999-2E10-09829D80E9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69" t="20840" r="15701" b="15317"/>
            <a:stretch/>
          </p:blipFill>
          <p:spPr>
            <a:xfrm>
              <a:off x="3198739" y="102799"/>
              <a:ext cx="469578" cy="3049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6F4953E-D0AE-06A3-ED34-2946BB669E31}"/>
                </a:ext>
              </a:extLst>
            </p:cNvPr>
            <p:cNvSpPr/>
            <p:nvPr/>
          </p:nvSpPr>
          <p:spPr>
            <a:xfrm>
              <a:off x="2703195" y="9666923"/>
              <a:ext cx="1451610" cy="182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AAA396-B766-4477-2F36-1E18EDA9F8F1}"/>
                </a:ext>
              </a:extLst>
            </p:cNvPr>
            <p:cNvSpPr txBox="1"/>
            <p:nvPr/>
          </p:nvSpPr>
          <p:spPr>
            <a:xfrm>
              <a:off x="2675817" y="9609086"/>
              <a:ext cx="160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Damavand ExtraBold" panose="00000900000000000000" pitchFamily="2" charset="-78"/>
                  <a:cs typeface="Damavand ExtraBold" panose="00000900000000000000" pitchFamily="2" charset="-78"/>
                </a:rPr>
                <a:t>www.mahyapur.ir</a:t>
              </a:r>
              <a:endParaRPr lang="fa-IR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Damavand ExtraBold" panose="00000900000000000000" pitchFamily="2" charset="-78"/>
                <a:cs typeface="Damavand ExtraBold" panose="00000900000000000000" pitchFamily="2" charset="-78"/>
              </a:endParaRPr>
            </a:p>
          </p:txBody>
        </p:sp>
      </p:grpSp>
      <p:pic>
        <p:nvPicPr>
          <p:cNvPr id="7" name="Picture 6" descr="Slide31">
            <a:extLst>
              <a:ext uri="{FF2B5EF4-FFF2-40B4-BE49-F238E27FC236}">
                <a16:creationId xmlns:a16="http://schemas.microsoft.com/office/drawing/2014/main" id="{152A3E6F-4080-1D54-C1EF-044678E8CA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2" y="396262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9" name="Picture 8" descr="Slide32">
            <a:extLst>
              <a:ext uri="{FF2B5EF4-FFF2-40B4-BE49-F238E27FC236}">
                <a16:creationId xmlns:a16="http://schemas.microsoft.com/office/drawing/2014/main" id="{E10F65FC-50D2-B9B1-8AB2-F994A3AFF9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2" y="2313823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7" name="Picture 16" descr="Slide33">
            <a:extLst>
              <a:ext uri="{FF2B5EF4-FFF2-40B4-BE49-F238E27FC236}">
                <a16:creationId xmlns:a16="http://schemas.microsoft.com/office/drawing/2014/main" id="{826F233A-1772-6350-DFE8-246B5F5886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2" y="4231384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8" name="Picture 17" descr="Slide34">
            <a:extLst>
              <a:ext uri="{FF2B5EF4-FFF2-40B4-BE49-F238E27FC236}">
                <a16:creationId xmlns:a16="http://schemas.microsoft.com/office/drawing/2014/main" id="{D12609EA-6FEE-C5AE-0F7D-34DE54392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2" y="6148945"/>
            <a:ext cx="2857500" cy="1607344"/>
          </a:xfrm>
          <a:prstGeom prst="roundRect">
            <a:avLst>
              <a:gd name="adj" fmla="val 6500"/>
            </a:avLst>
          </a:prstGeom>
        </p:spPr>
      </p:pic>
      <p:pic>
        <p:nvPicPr>
          <p:cNvPr id="19" name="Picture 18" descr="Slide35">
            <a:extLst>
              <a:ext uri="{FF2B5EF4-FFF2-40B4-BE49-F238E27FC236}">
                <a16:creationId xmlns:a16="http://schemas.microsoft.com/office/drawing/2014/main" id="{8C1F1231-54EC-8EAD-7CE8-3C3B5D360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02" y="8066506"/>
            <a:ext cx="2857500" cy="1607344"/>
          </a:xfrm>
          <a:prstGeom prst="roundRect">
            <a:avLst>
              <a:gd name="adj" fmla="val 6500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29A6F4D-9402-DBE2-B5A2-022032E12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107A0-EDF7-4513-8E2D-596C749C06E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490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</TotalTime>
  <Words>1329</Words>
  <Application>Microsoft Office PowerPoint</Application>
  <PresentationFormat>A4 Paper (210x297 mm)</PresentationFormat>
  <Paragraphs>188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Aptos</vt:lpstr>
      <vt:lpstr>Aptos Display</vt:lpstr>
      <vt:lpstr>Arial</vt:lpstr>
      <vt:lpstr>Damavand ExtraBold</vt:lpstr>
      <vt:lpstr>Kalameh Black</vt:lpstr>
      <vt:lpstr>KalamehFaNum Black</vt:lpstr>
      <vt:lpstr>Lahzeh</vt:lpstr>
      <vt:lpstr>Lahzeh Black</vt:lpstr>
      <vt:lpstr>Lahzeh SemiBold</vt:lpstr>
      <vt:lpstr>Lahzeh-Family Light</vt:lpstr>
      <vt:lpstr>Lahzeh-FaNum Black</vt:lpstr>
      <vt:lpstr>Lahzeh-FaNum Bold</vt:lpstr>
      <vt:lpstr>Lahzeh-FaNum ExtraBold</vt:lpstr>
      <vt:lpstr>Lahzeh-FaNum Light</vt:lpstr>
      <vt:lpstr>Vazir-Bold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Rohollah mahyapoor</dc:creator>
  <cp:lastModifiedBy>Rohollah mahyapoor</cp:lastModifiedBy>
  <cp:revision>19</cp:revision>
  <dcterms:created xsi:type="dcterms:W3CDTF">2025-03-13T16:36:55Z</dcterms:created>
  <dcterms:modified xsi:type="dcterms:W3CDTF">2025-12-12T12:40:42Z</dcterms:modified>
</cp:coreProperties>
</file>